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5" r:id="rId2"/>
    <p:sldMasterId id="2147483697" r:id="rId3"/>
  </p:sldMasterIdLst>
  <p:notesMasterIdLst>
    <p:notesMasterId r:id="rId38"/>
  </p:notesMasterIdLst>
  <p:handoutMasterIdLst>
    <p:handoutMasterId r:id="rId39"/>
  </p:handoutMasterIdLst>
  <p:sldIdLst>
    <p:sldId id="340" r:id="rId4"/>
    <p:sldId id="337" r:id="rId5"/>
    <p:sldId id="286" r:id="rId6"/>
    <p:sldId id="287" r:id="rId7"/>
    <p:sldId id="298" r:id="rId8"/>
    <p:sldId id="259" r:id="rId9"/>
    <p:sldId id="261" r:id="rId10"/>
    <p:sldId id="310" r:id="rId11"/>
    <p:sldId id="312" r:id="rId12"/>
    <p:sldId id="264" r:id="rId13"/>
    <p:sldId id="262" r:id="rId14"/>
    <p:sldId id="314" r:id="rId15"/>
    <p:sldId id="316" r:id="rId16"/>
    <p:sldId id="269" r:id="rId17"/>
    <p:sldId id="324" r:id="rId18"/>
    <p:sldId id="329" r:id="rId19"/>
    <p:sldId id="315" r:id="rId20"/>
    <p:sldId id="332" r:id="rId21"/>
    <p:sldId id="327" r:id="rId22"/>
    <p:sldId id="323" r:id="rId23"/>
    <p:sldId id="278" r:id="rId24"/>
    <p:sldId id="319" r:id="rId25"/>
    <p:sldId id="335" r:id="rId26"/>
    <p:sldId id="336" r:id="rId27"/>
    <p:sldId id="289" r:id="rId28"/>
    <p:sldId id="331" r:id="rId29"/>
    <p:sldId id="267" r:id="rId30"/>
    <p:sldId id="307" r:id="rId31"/>
    <p:sldId id="339" r:id="rId32"/>
    <p:sldId id="291" r:id="rId33"/>
    <p:sldId id="321" r:id="rId34"/>
    <p:sldId id="322" r:id="rId35"/>
    <p:sldId id="338" r:id="rId36"/>
    <p:sldId id="342"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579" autoAdjust="0"/>
  </p:normalViewPr>
  <p:slideViewPr>
    <p:cSldViewPr snapToGrid="0" snapToObjects="1">
      <p:cViewPr varScale="1">
        <p:scale>
          <a:sx n="73" d="100"/>
          <a:sy n="73"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A62CDD3B-1C96-44EC-9D7B-409CB6139892}" type="datetimeFigureOut">
              <a:rPr lang="en-US" smtClean="0"/>
              <a:t>10/1/2012</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0D6699B0-2840-4C53-A89B-D2DEFF90021B}" type="slidenum">
              <a:rPr lang="en-US" smtClean="0"/>
              <a:t>‹#›</a:t>
            </a:fld>
            <a:endParaRPr lang="en-US"/>
          </a:p>
        </p:txBody>
      </p:sp>
    </p:spTree>
    <p:extLst>
      <p:ext uri="{BB962C8B-B14F-4D97-AF65-F5344CB8AC3E}">
        <p14:creationId xmlns:p14="http://schemas.microsoft.com/office/powerpoint/2010/main" val="3328396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AD61AC3A-B67E-4533-B1B7-1765778A74A7}" type="datetimeFigureOut">
              <a:rPr lang="en-US" smtClean="0"/>
              <a:t>10/1/2012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3745DC48-F0A5-4734-80C7-58964E0CFBF8}" type="slidenum">
              <a:rPr lang="en-US" smtClean="0"/>
              <a:t>‹#›</a:t>
            </a:fld>
            <a:endParaRPr lang="en-US" dirty="0"/>
          </a:p>
        </p:txBody>
      </p:sp>
    </p:spTree>
    <p:extLst>
      <p:ext uri="{BB962C8B-B14F-4D97-AF65-F5344CB8AC3E}">
        <p14:creationId xmlns:p14="http://schemas.microsoft.com/office/powerpoint/2010/main" val="104685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D053B1-69CE-4C3F-8209-6F098D39A390}" type="slidenum">
              <a:rPr lang="en-CA" smtClean="0"/>
              <a:pPr/>
              <a:t>1</a:t>
            </a:fld>
            <a:endParaRPr lang="en-CA" dirty="0"/>
          </a:p>
        </p:txBody>
      </p:sp>
    </p:spTree>
    <p:extLst>
      <p:ext uri="{BB962C8B-B14F-4D97-AF65-F5344CB8AC3E}">
        <p14:creationId xmlns:p14="http://schemas.microsoft.com/office/powerpoint/2010/main" val="85798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10</a:t>
            </a:fld>
            <a:endParaRPr lang="en-US" dirty="0"/>
          </a:p>
        </p:txBody>
      </p:sp>
    </p:spTree>
    <p:extLst>
      <p:ext uri="{BB962C8B-B14F-4D97-AF65-F5344CB8AC3E}">
        <p14:creationId xmlns:p14="http://schemas.microsoft.com/office/powerpoint/2010/main" val="62296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11</a:t>
            </a:fld>
            <a:endParaRPr lang="en-US" dirty="0"/>
          </a:p>
        </p:txBody>
      </p:sp>
    </p:spTree>
    <p:extLst>
      <p:ext uri="{BB962C8B-B14F-4D97-AF65-F5344CB8AC3E}">
        <p14:creationId xmlns:p14="http://schemas.microsoft.com/office/powerpoint/2010/main" val="66281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smtClean="0"/>
              <a:t>Blog entries from CIO, IT Marketing Resource</a:t>
            </a:r>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12</a:t>
            </a:fld>
            <a:endParaRPr lang="en-US" dirty="0"/>
          </a:p>
        </p:txBody>
      </p:sp>
    </p:spTree>
    <p:extLst>
      <p:ext uri="{BB962C8B-B14F-4D97-AF65-F5344CB8AC3E}">
        <p14:creationId xmlns:p14="http://schemas.microsoft.com/office/powerpoint/2010/main" val="2877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13</a:t>
            </a:fld>
            <a:endParaRPr lang="en-US" dirty="0"/>
          </a:p>
        </p:txBody>
      </p:sp>
    </p:spTree>
    <p:extLst>
      <p:ext uri="{BB962C8B-B14F-4D97-AF65-F5344CB8AC3E}">
        <p14:creationId xmlns:p14="http://schemas.microsoft.com/office/powerpoint/2010/main" val="358089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Jim Cross, Communications: Building and Maintaining Effective Business Relationships, July 28, 2011</a:t>
            </a:r>
          </a:p>
          <a:p>
            <a:r>
              <a:rPr lang="en-US" dirty="0" smtClean="0"/>
              <a:t>http://www.castlepointe.com/20110728472/Driving-Business-Value/Communications-Building-and-Maintaining-Effective-Business-Relationships.html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14</a:t>
            </a:fld>
            <a:endParaRPr lang="en-US" dirty="0"/>
          </a:p>
        </p:txBody>
      </p:sp>
    </p:spTree>
    <p:extLst>
      <p:ext uri="{BB962C8B-B14F-4D97-AF65-F5344CB8AC3E}">
        <p14:creationId xmlns:p14="http://schemas.microsoft.com/office/powerpoint/2010/main" val="199755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15</a:t>
            </a:fld>
            <a:endParaRPr lang="en-US" dirty="0"/>
          </a:p>
        </p:txBody>
      </p:sp>
    </p:spTree>
    <p:extLst>
      <p:ext uri="{BB962C8B-B14F-4D97-AF65-F5344CB8AC3E}">
        <p14:creationId xmlns:p14="http://schemas.microsoft.com/office/powerpoint/2010/main" val="268460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16</a:t>
            </a:fld>
            <a:endParaRPr lang="en-US" dirty="0"/>
          </a:p>
        </p:txBody>
      </p:sp>
    </p:spTree>
    <p:extLst>
      <p:ext uri="{BB962C8B-B14F-4D97-AF65-F5344CB8AC3E}">
        <p14:creationId xmlns:p14="http://schemas.microsoft.com/office/powerpoint/2010/main" val="371880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
            </a:r>
            <a:r>
              <a:rPr lang="en-US" baseline="0" dirty="0" smtClean="0"/>
              <a:t> used to communicate announcement</a:t>
            </a:r>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17</a:t>
            </a:fld>
            <a:endParaRPr lang="en-US" dirty="0"/>
          </a:p>
        </p:txBody>
      </p:sp>
    </p:spTree>
    <p:extLst>
      <p:ext uri="{BB962C8B-B14F-4D97-AF65-F5344CB8AC3E}">
        <p14:creationId xmlns:p14="http://schemas.microsoft.com/office/powerpoint/2010/main" val="2969903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18</a:t>
            </a:fld>
            <a:endParaRPr lang="en-US" dirty="0"/>
          </a:p>
        </p:txBody>
      </p:sp>
    </p:spTree>
    <p:extLst>
      <p:ext uri="{BB962C8B-B14F-4D97-AF65-F5344CB8AC3E}">
        <p14:creationId xmlns:p14="http://schemas.microsoft.com/office/powerpoint/2010/main" val="148945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7" indent="-174687">
              <a:buFont typeface="Arial" pitchFamily="34" charset="0"/>
              <a:buChar char="•"/>
            </a:pPr>
            <a:r>
              <a:rPr lang="en-US" dirty="0" smtClean="0"/>
              <a:t>High Impact and High Mean Time to Repair, choose blue or red template depending urgency and priority</a:t>
            </a:r>
          </a:p>
          <a:p>
            <a:pPr marL="174687" indent="-174687">
              <a:buFont typeface="Arial" pitchFamily="34" charset="0"/>
              <a:buChar char="•"/>
            </a:pPr>
            <a:r>
              <a:rPr lang="en-US" dirty="0" smtClean="0"/>
              <a:t>Sender</a:t>
            </a:r>
            <a:r>
              <a:rPr lang="en-US" baseline="0" dirty="0" smtClean="0"/>
              <a:t> – who is responsible for sending this message?  Is it one person, a team or department?</a:t>
            </a:r>
          </a:p>
          <a:p>
            <a:pPr marL="174687" indent="-174687">
              <a:buFont typeface="Arial" pitchFamily="34" charset="0"/>
              <a:buChar char="•"/>
            </a:pPr>
            <a:r>
              <a:rPr lang="en-US" baseline="0" dirty="0" smtClean="0"/>
              <a:t>Vehicle – VoIP, email, recording on queue, website, Social Media, SharePoint (intranet)</a:t>
            </a:r>
          </a:p>
          <a:p>
            <a:pPr marL="174687" indent="-174687">
              <a:buFont typeface="Arial" pitchFamily="34" charset="0"/>
              <a:buChar char="•"/>
            </a:pPr>
            <a:r>
              <a:rPr lang="en-US" baseline="0" dirty="0" smtClean="0"/>
              <a:t>Reason - What does the message state?  System outage, which system/app is affected, all users/which users (who), expected timeframe</a:t>
            </a:r>
          </a:p>
          <a:p>
            <a:pPr marL="174687" indent="-174687">
              <a:buFont typeface="Arial" pitchFamily="34" charset="0"/>
              <a:buChar char="•"/>
            </a:pPr>
            <a:r>
              <a:rPr lang="en-US" baseline="0" dirty="0" smtClean="0"/>
              <a:t>When is the message sent?</a:t>
            </a:r>
          </a:p>
          <a:p>
            <a:pPr marL="174687" indent="-174687">
              <a:buFont typeface="Arial" pitchFamily="34" charset="0"/>
              <a:buChar char="•"/>
            </a:pPr>
            <a:r>
              <a:rPr lang="en-US" baseline="0" dirty="0" smtClean="0"/>
              <a:t>How often is the message communicated?</a:t>
            </a:r>
          </a:p>
          <a:p>
            <a:pPr marL="174687" indent="-174687">
              <a:buFont typeface="Arial" pitchFamily="34" charset="0"/>
              <a:buChar char="•"/>
            </a:pPr>
            <a:r>
              <a:rPr lang="en-US" baseline="0" dirty="0" smtClean="0"/>
              <a:t>Who approves the message?</a:t>
            </a:r>
          </a:p>
          <a:p>
            <a:pPr marL="174687" indent="-174687">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19</a:t>
            </a:fld>
            <a:endParaRPr lang="en-US" dirty="0"/>
          </a:p>
        </p:txBody>
      </p:sp>
    </p:spTree>
    <p:extLst>
      <p:ext uri="{BB962C8B-B14F-4D97-AF65-F5344CB8AC3E}">
        <p14:creationId xmlns:p14="http://schemas.microsoft.com/office/powerpoint/2010/main" val="74878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Communications Management: Promoting the Value of Your Services</a:t>
            </a:r>
          </a:p>
          <a:p>
            <a:r>
              <a:rPr lang="en-US" dirty="0" smtClean="0"/>
              <a:t>ITIL emphasizes the alignment of IT services with the business, integrating processes and improving communications. Yet it doesn’t emphasize the need for a communication plan. Have you considered defining a communication plan for your department? </a:t>
            </a:r>
            <a:br>
              <a:rPr lang="en-US" dirty="0" smtClean="0"/>
            </a:br>
            <a:r>
              <a:rPr lang="en-US" dirty="0" smtClean="0"/>
              <a:t/>
            </a:r>
            <a:br>
              <a:rPr lang="en-US" dirty="0" smtClean="0"/>
            </a:br>
            <a:r>
              <a:rPr lang="en-US" dirty="0" smtClean="0"/>
              <a:t>Creating a communications plan for your IT organization will help define communication efforts so that your message is consistent and the value of your services is clearly articulated. In this session, learn how a communication plan can change your company’s perception of IT, enable you to promote your value, keep you on the same page as your leadership team, and keep your department aligned with the company’s goals. </a:t>
            </a:r>
            <a:br>
              <a:rPr lang="en-US" dirty="0" smtClean="0"/>
            </a:br>
            <a:r>
              <a:rPr lang="en-US" dirty="0" smtClean="0"/>
              <a:t/>
            </a:r>
            <a:br>
              <a:rPr lang="en-US" dirty="0" smtClean="0"/>
            </a:br>
            <a:r>
              <a:rPr lang="en-US" dirty="0" smtClean="0"/>
              <a:t>Participants will learn how to create a communications plan that leverages social media and how to use the communication plan to convincing management of the importance of sending a consistent message. You will leave this session with the tools to emulate the best marketing companies in the world, right from your IT shop.</a:t>
            </a:r>
          </a:p>
          <a:p>
            <a:endParaRPr lang="en-US" dirty="0" smtClean="0"/>
          </a:p>
          <a:p>
            <a:pPr marL="174687" indent="-174687">
              <a:buFont typeface="Arial" pitchFamily="34" charset="0"/>
              <a:buChar char="•"/>
            </a:pPr>
            <a:r>
              <a:rPr lang="en-US" dirty="0" smtClean="0"/>
              <a:t>Consistent message</a:t>
            </a:r>
          </a:p>
          <a:p>
            <a:pPr marL="174687" indent="-174687">
              <a:buFont typeface="Arial" pitchFamily="34" charset="0"/>
              <a:buChar char="•"/>
            </a:pPr>
            <a:r>
              <a:rPr lang="en-US" dirty="0" smtClean="0"/>
              <a:t>Communicate value</a:t>
            </a:r>
          </a:p>
          <a:p>
            <a:pPr marL="174687" indent="-174687">
              <a:buFont typeface="Arial" pitchFamily="34" charset="0"/>
              <a:buChar char="•"/>
            </a:pPr>
            <a:r>
              <a:rPr lang="en-US" dirty="0" smtClean="0"/>
              <a:t>Change</a:t>
            </a:r>
            <a:r>
              <a:rPr lang="en-US" baseline="0" dirty="0" smtClean="0"/>
              <a:t> your perception with plan</a:t>
            </a:r>
          </a:p>
          <a:p>
            <a:pPr marL="640516" lvl="1" indent="-174687">
              <a:buFont typeface="Arial" pitchFamily="34" charset="0"/>
              <a:buChar char="•"/>
            </a:pPr>
            <a:r>
              <a:rPr lang="en-US" baseline="0" dirty="0" smtClean="0"/>
              <a:t>How – proactive</a:t>
            </a:r>
          </a:p>
          <a:p>
            <a:pPr marL="174687" indent="-174687">
              <a:buFont typeface="Arial" pitchFamily="34" charset="0"/>
              <a:buChar char="•"/>
            </a:pPr>
            <a:r>
              <a:rPr lang="en-US" baseline="0" dirty="0" smtClean="0"/>
              <a:t>Promote IT’s value</a:t>
            </a:r>
          </a:p>
          <a:p>
            <a:pPr marL="174687" indent="-174687">
              <a:buFont typeface="Arial" pitchFamily="34" charset="0"/>
              <a:buChar char="•"/>
            </a:pPr>
            <a:r>
              <a:rPr lang="en-US" baseline="0" dirty="0" smtClean="0"/>
              <a:t>Consistent message with leadership team and business</a:t>
            </a:r>
          </a:p>
          <a:p>
            <a:pPr marL="174687" indent="-174687">
              <a:buFont typeface="Arial" pitchFamily="34" charset="0"/>
              <a:buChar char="•"/>
            </a:pPr>
            <a:r>
              <a:rPr lang="en-US" baseline="0" dirty="0" smtClean="0"/>
              <a:t>Align communication with company goals</a:t>
            </a:r>
          </a:p>
          <a:p>
            <a:pPr marL="174687" indent="-174687">
              <a:buFont typeface="Arial" pitchFamily="34" charset="0"/>
              <a:buChar char="•"/>
            </a:pPr>
            <a:r>
              <a:rPr lang="en-US" baseline="0" dirty="0" smtClean="0"/>
              <a:t>Use social media to leverage communication plan</a:t>
            </a:r>
            <a:endParaRPr lang="en-US" dirty="0" smtClean="0"/>
          </a:p>
          <a:p>
            <a:endParaRPr lang="en-US" dirty="0"/>
          </a:p>
        </p:txBody>
      </p:sp>
      <p:sp>
        <p:nvSpPr>
          <p:cNvPr id="4" name="Slide Number Placeholder 3"/>
          <p:cNvSpPr>
            <a:spLocks noGrp="1"/>
          </p:cNvSpPr>
          <p:nvPr>
            <p:ph type="sldNum" sz="quarter" idx="10"/>
          </p:nvPr>
        </p:nvSpPr>
        <p:spPr/>
        <p:txBody>
          <a:bodyPr/>
          <a:lstStyle/>
          <a:p>
            <a:fld id="{8ABC5D24-5987-461C-9B17-24DDD67CFD1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4188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20</a:t>
            </a:fld>
            <a:endParaRPr lang="en-US" dirty="0"/>
          </a:p>
        </p:txBody>
      </p:sp>
    </p:spTree>
    <p:extLst>
      <p:ext uri="{BB962C8B-B14F-4D97-AF65-F5344CB8AC3E}">
        <p14:creationId xmlns:p14="http://schemas.microsoft.com/office/powerpoint/2010/main" val="368849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21</a:t>
            </a:fld>
            <a:endParaRPr lang="en-US" dirty="0"/>
          </a:p>
        </p:txBody>
      </p:sp>
    </p:spTree>
    <p:extLst>
      <p:ext uri="{BB962C8B-B14F-4D97-AF65-F5344CB8AC3E}">
        <p14:creationId xmlns:p14="http://schemas.microsoft.com/office/powerpoint/2010/main" val="319762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22</a:t>
            </a:fld>
            <a:endParaRPr lang="en-US" dirty="0"/>
          </a:p>
        </p:txBody>
      </p:sp>
    </p:spTree>
    <p:extLst>
      <p:ext uri="{BB962C8B-B14F-4D97-AF65-F5344CB8AC3E}">
        <p14:creationId xmlns:p14="http://schemas.microsoft.com/office/powerpoint/2010/main" val="256254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 for this type of message.</a:t>
            </a:r>
          </a:p>
          <a:p>
            <a:r>
              <a:rPr lang="en-US" dirty="0"/>
              <a:t>What kind of service is occurring, customer impact?  How does the customer know what Central Server means?  Is it access to their folders, can they still access their system? Contact number when ITSC is closed, does user leave a message?  What happens if there is a problem?</a:t>
            </a:r>
          </a:p>
          <a:p>
            <a:r>
              <a:rPr lang="en-US" dirty="0"/>
              <a:t>Who sent this message?  Who approved it?  If the maintenance fails is there a backup plan?  What changes will the customer see, do we share that with them on Monday, or better yet during the release of this message.</a:t>
            </a:r>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23</a:t>
            </a:fld>
            <a:endParaRPr lang="en-US" dirty="0"/>
          </a:p>
        </p:txBody>
      </p:sp>
    </p:spTree>
    <p:extLst>
      <p:ext uri="{BB962C8B-B14F-4D97-AF65-F5344CB8AC3E}">
        <p14:creationId xmlns:p14="http://schemas.microsoft.com/office/powerpoint/2010/main" val="390825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service is down?  It should have been stated in the subject line.  Do we post this on the Alert IT web page?  What outages are taking place?  Acronyms are being used and the customer may not understand what this means.  It also doesn’t define the impact to the service.</a:t>
            </a:r>
          </a:p>
          <a:p>
            <a:r>
              <a:rPr lang="en-US" dirty="0"/>
              <a:t> </a:t>
            </a:r>
          </a:p>
          <a:p>
            <a:r>
              <a:rPr lang="en-US" dirty="0"/>
              <a:t>It’s say Medical but is this the only campus?  I know we were having </a:t>
            </a:r>
            <a:r>
              <a:rPr lang="en-US" dirty="0" err="1"/>
              <a:t>Communite</a:t>
            </a:r>
            <a:r>
              <a:rPr lang="en-US" dirty="0"/>
              <a:t> issues earlier today.</a:t>
            </a:r>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24</a:t>
            </a:fld>
            <a:endParaRPr lang="en-US" dirty="0"/>
          </a:p>
        </p:txBody>
      </p:sp>
    </p:spTree>
    <p:extLst>
      <p:ext uri="{BB962C8B-B14F-4D97-AF65-F5344CB8AC3E}">
        <p14:creationId xmlns:p14="http://schemas.microsoft.com/office/powerpoint/2010/main" val="116658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Communications</a:t>
            </a:r>
          </a:p>
          <a:p>
            <a:pPr lvl="1"/>
            <a:r>
              <a:rPr lang="en-US" dirty="0" smtClean="0"/>
              <a:t>Scheduled Upgrades</a:t>
            </a:r>
          </a:p>
          <a:p>
            <a:pPr lvl="1"/>
            <a:r>
              <a:rPr lang="en-US" dirty="0" smtClean="0"/>
              <a:t>Deployments with downtime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25</a:t>
            </a:fld>
            <a:endParaRPr lang="en-US" dirty="0"/>
          </a:p>
        </p:txBody>
      </p:sp>
    </p:spTree>
    <p:extLst>
      <p:ext uri="{BB962C8B-B14F-4D97-AF65-F5344CB8AC3E}">
        <p14:creationId xmlns:p14="http://schemas.microsoft.com/office/powerpoint/2010/main" val="87124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26</a:t>
            </a:fld>
            <a:endParaRPr lang="en-US" dirty="0"/>
          </a:p>
        </p:txBody>
      </p:sp>
    </p:spTree>
    <p:extLst>
      <p:ext uri="{BB962C8B-B14F-4D97-AF65-F5344CB8AC3E}">
        <p14:creationId xmlns:p14="http://schemas.microsoft.com/office/powerpoint/2010/main" val="1999203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27</a:t>
            </a:fld>
            <a:endParaRPr lang="en-US" dirty="0"/>
          </a:p>
        </p:txBody>
      </p:sp>
    </p:spTree>
    <p:extLst>
      <p:ext uri="{BB962C8B-B14F-4D97-AF65-F5344CB8AC3E}">
        <p14:creationId xmlns:p14="http://schemas.microsoft.com/office/powerpoint/2010/main" val="414954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communication from IT is</a:t>
            </a:r>
            <a:r>
              <a:rPr lang="en-US" baseline="0" dirty="0" smtClean="0"/>
              <a:t> one way.  We deliver the message when we want to and how we want to.  Social media allows instant feedback and dialog.  Feedback is good regardless of the response.  Positive responses help your organization gain credibility and negative responses provide you the opportunity to response and turn it into a positive.  In the past you would receive a phone call or letter from an unhappy customer.</a:t>
            </a:r>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28</a:t>
            </a:fld>
            <a:endParaRPr lang="en-US" dirty="0"/>
          </a:p>
        </p:txBody>
      </p:sp>
    </p:spTree>
    <p:extLst>
      <p:ext uri="{BB962C8B-B14F-4D97-AF65-F5344CB8AC3E}">
        <p14:creationId xmlns:p14="http://schemas.microsoft.com/office/powerpoint/2010/main" val="274496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29</a:t>
            </a:fld>
            <a:endParaRPr lang="en-US" dirty="0"/>
          </a:p>
        </p:txBody>
      </p:sp>
    </p:spTree>
    <p:extLst>
      <p:ext uri="{BB962C8B-B14F-4D97-AF65-F5344CB8AC3E}">
        <p14:creationId xmlns:p14="http://schemas.microsoft.com/office/powerpoint/2010/main" val="158629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3</a:t>
            </a:fld>
            <a:endParaRPr lang="en-US" dirty="0"/>
          </a:p>
        </p:txBody>
      </p:sp>
    </p:spTree>
    <p:extLst>
      <p:ext uri="{BB962C8B-B14F-4D97-AF65-F5344CB8AC3E}">
        <p14:creationId xmlns:p14="http://schemas.microsoft.com/office/powerpoint/2010/main" val="1098972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30</a:t>
            </a:fld>
            <a:endParaRPr lang="en-US" dirty="0"/>
          </a:p>
        </p:txBody>
      </p:sp>
    </p:spTree>
    <p:extLst>
      <p:ext uri="{BB962C8B-B14F-4D97-AF65-F5344CB8AC3E}">
        <p14:creationId xmlns:p14="http://schemas.microsoft.com/office/powerpoint/2010/main" val="1169337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31</a:t>
            </a:fld>
            <a:endParaRPr lang="en-US" dirty="0"/>
          </a:p>
        </p:txBody>
      </p:sp>
    </p:spTree>
    <p:extLst>
      <p:ext uri="{BB962C8B-B14F-4D97-AF65-F5344CB8AC3E}">
        <p14:creationId xmlns:p14="http://schemas.microsoft.com/office/powerpoint/2010/main" val="1691258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32</a:t>
            </a:fld>
            <a:endParaRPr lang="en-US" dirty="0"/>
          </a:p>
        </p:txBody>
      </p:sp>
    </p:spTree>
    <p:extLst>
      <p:ext uri="{BB962C8B-B14F-4D97-AF65-F5344CB8AC3E}">
        <p14:creationId xmlns:p14="http://schemas.microsoft.com/office/powerpoint/2010/main" val="1790988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Eddie Vidal </a:t>
            </a:r>
          </a:p>
          <a:p>
            <a:r>
              <a:rPr lang="en-US" dirty="0" smtClean="0"/>
              <a:t>Manager, Enterprise Support Services</a:t>
            </a:r>
            <a:br>
              <a:rPr lang="en-US" dirty="0" smtClean="0"/>
            </a:br>
            <a:r>
              <a:rPr lang="en-US" dirty="0" smtClean="0"/>
              <a:t>University of Miami</a:t>
            </a:r>
            <a:br>
              <a:rPr lang="en-US" dirty="0" smtClean="0"/>
            </a:br>
            <a:r>
              <a:rPr lang="en-US" dirty="0" smtClean="0"/>
              <a:t/>
            </a:r>
            <a:br>
              <a:rPr lang="en-US" dirty="0" smtClean="0"/>
            </a:br>
            <a:r>
              <a:rPr lang="en-US" dirty="0" smtClean="0"/>
              <a:t>Eddie Vidal has over twenty years’ experience in information technology, where he focuses primarily on service delivery and support for IT infrastructures. In his current position as the manager of enterprise support services for the information technology department at the University of Miami, Eddie supports over 35,000 faculty, staff, and students. In addition to higher education, Eddie’s experience includes the hospitality and travel industries.</a:t>
            </a:r>
            <a:br>
              <a:rPr lang="en-US" dirty="0" smtClean="0"/>
            </a:br>
            <a:r>
              <a:rPr lang="en-US" dirty="0" smtClean="0"/>
              <a:t/>
            </a:r>
            <a:br>
              <a:rPr lang="en-US" dirty="0" smtClean="0"/>
            </a:br>
            <a:r>
              <a:rPr lang="en-US" dirty="0" smtClean="0"/>
              <a:t>Eddie currently serves as the president of the HDI South Florida local chapter and a member of the HDI Desktop Support Advisory Board (DSAB). He has spoken at local, regional, and national events and has been published in HDI's SupportWorld magazine.</a:t>
            </a:r>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57073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D053B1-69CE-4C3F-8209-6F098D39A390}" type="slidenum">
              <a:rPr lang="en-CA" smtClean="0"/>
              <a:pPr/>
              <a:t>34</a:t>
            </a:fld>
            <a:endParaRPr lang="en-CA" dirty="0"/>
          </a:p>
        </p:txBody>
      </p:sp>
    </p:spTree>
    <p:extLst>
      <p:ext uri="{BB962C8B-B14F-4D97-AF65-F5344CB8AC3E}">
        <p14:creationId xmlns:p14="http://schemas.microsoft.com/office/powerpoint/2010/main" val="85798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4</a:t>
            </a:fld>
            <a:endParaRPr lang="en-US" dirty="0"/>
          </a:p>
        </p:txBody>
      </p:sp>
    </p:spTree>
    <p:extLst>
      <p:ext uri="{BB962C8B-B14F-4D97-AF65-F5344CB8AC3E}">
        <p14:creationId xmlns:p14="http://schemas.microsoft.com/office/powerpoint/2010/main" val="351603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5</a:t>
            </a:fld>
            <a:endParaRPr lang="en-US" dirty="0"/>
          </a:p>
        </p:txBody>
      </p:sp>
    </p:spTree>
    <p:extLst>
      <p:ext uri="{BB962C8B-B14F-4D97-AF65-F5344CB8AC3E}">
        <p14:creationId xmlns:p14="http://schemas.microsoft.com/office/powerpoint/2010/main" val="3279564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verbal</a:t>
            </a:r>
          </a:p>
          <a:p>
            <a:r>
              <a:rPr lang="en-US" dirty="0" smtClean="0"/>
              <a:t>Visual</a:t>
            </a:r>
          </a:p>
          <a:p>
            <a:r>
              <a:rPr lang="en-US" dirty="0" smtClean="0"/>
              <a:t>Oral</a:t>
            </a:r>
          </a:p>
          <a:p>
            <a:r>
              <a:rPr lang="en-US" dirty="0" smtClean="0"/>
              <a:t>Written</a:t>
            </a:r>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6</a:t>
            </a:fld>
            <a:endParaRPr lang="en-US" dirty="0"/>
          </a:p>
        </p:txBody>
      </p:sp>
    </p:spTree>
    <p:extLst>
      <p:ext uri="{BB962C8B-B14F-4D97-AF65-F5344CB8AC3E}">
        <p14:creationId xmlns:p14="http://schemas.microsoft.com/office/powerpoint/2010/main" val="32800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7</a:t>
            </a:fld>
            <a:endParaRPr lang="en-US" dirty="0"/>
          </a:p>
        </p:txBody>
      </p:sp>
    </p:spTree>
    <p:extLst>
      <p:ext uri="{BB962C8B-B14F-4D97-AF65-F5344CB8AC3E}">
        <p14:creationId xmlns:p14="http://schemas.microsoft.com/office/powerpoint/2010/main" val="90765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5DC48-F0A5-4734-80C7-58964E0CFBF8}" type="slidenum">
              <a:rPr lang="en-US" smtClean="0"/>
              <a:t>8</a:t>
            </a:fld>
            <a:endParaRPr lang="en-US" dirty="0"/>
          </a:p>
        </p:txBody>
      </p:sp>
    </p:spTree>
    <p:extLst>
      <p:ext uri="{BB962C8B-B14F-4D97-AF65-F5344CB8AC3E}">
        <p14:creationId xmlns:p14="http://schemas.microsoft.com/office/powerpoint/2010/main" val="206807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r>
              <a:rPr lang="en-US" dirty="0" smtClean="0"/>
              <a:t>Clearly Articulated</a:t>
            </a:r>
          </a:p>
          <a:p>
            <a:pPr marL="174687" indent="-174687" defTabSz="931660">
              <a:buFont typeface="Arial" pitchFamily="34" charset="0"/>
              <a:buChar char="•"/>
            </a:pPr>
            <a:r>
              <a:rPr lang="en-US" dirty="0" smtClean="0"/>
              <a:t>Promoting your value:</a:t>
            </a:r>
            <a:r>
              <a:rPr lang="en-US" baseline="0" dirty="0" smtClean="0"/>
              <a:t>  what service do you provide, why is your service of value?  We keep systems running so you can continue to work in an efficient way by leveraging technology to increase your productivity and aligning our services with the business.</a:t>
            </a:r>
            <a:endParaRPr lang="en-US" dirty="0" smtClean="0"/>
          </a:p>
          <a:p>
            <a:endParaRPr lang="en-US" dirty="0"/>
          </a:p>
        </p:txBody>
      </p:sp>
      <p:sp>
        <p:nvSpPr>
          <p:cNvPr id="4" name="Slide Number Placeholder 3"/>
          <p:cNvSpPr>
            <a:spLocks noGrp="1"/>
          </p:cNvSpPr>
          <p:nvPr>
            <p:ph type="sldNum" sz="quarter" idx="10"/>
          </p:nvPr>
        </p:nvSpPr>
        <p:spPr/>
        <p:txBody>
          <a:bodyPr/>
          <a:lstStyle/>
          <a:p>
            <a:fld id="{3745DC48-F0A5-4734-80C7-58964E0CFBF8}" type="slidenum">
              <a:rPr lang="en-US" smtClean="0"/>
              <a:t>9</a:t>
            </a:fld>
            <a:endParaRPr lang="en-US" dirty="0"/>
          </a:p>
        </p:txBody>
      </p:sp>
    </p:spTree>
    <p:extLst>
      <p:ext uri="{BB962C8B-B14F-4D97-AF65-F5344CB8AC3E}">
        <p14:creationId xmlns:p14="http://schemas.microsoft.com/office/powerpoint/2010/main" val="6884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482975"/>
            <a:ext cx="6629400" cy="1470025"/>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spc="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5181600"/>
            <a:ext cx="66294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52200" y="6344475"/>
            <a:ext cx="2133600" cy="365125"/>
          </a:xfrm>
        </p:spPr>
        <p:txBody>
          <a:bodyPr/>
          <a:lstStyle/>
          <a:p>
            <a:pPr>
              <a:defRPr/>
            </a:pPr>
            <a:fld id="{F852DDC4-BDFD-4135-BBD0-A042F52DC6BB}" type="datetime1">
              <a:rPr lang="en-US" smtClean="0"/>
              <a:t>10/1/2012</a:t>
            </a:fld>
            <a:fld id="{4AE7A655-A1F4-485F-84A3-D3DE42B6F74F}" type="slidenum">
              <a:rPr lang="en-US" smtClean="0"/>
              <a:pPr/>
              <a:t>‹#›</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dirty="0"/>
          </a:p>
        </p:txBody>
      </p:sp>
      <p:pic>
        <p:nvPicPr>
          <p:cNvPr id="1028" name="Picture 4" descr="http://www6.miami.edu/communications/logos/images/jpg/umiami_informal_72.jpg"/>
          <p:cNvPicPr>
            <a:picLocks noChangeAspect="1" noChangeArrowheads="1"/>
          </p:cNvPicPr>
          <p:nvPr/>
        </p:nvPicPr>
        <p:blipFill>
          <a:blip r:embed="rId2" cstate="print"/>
          <a:srcRect/>
          <a:stretch>
            <a:fillRect/>
          </a:stretch>
        </p:blipFill>
        <p:spPr bwMode="auto">
          <a:xfrm>
            <a:off x="1905000" y="1143000"/>
            <a:ext cx="2390775" cy="1905000"/>
          </a:xfrm>
          <a:prstGeom prst="rect">
            <a:avLst/>
          </a:prstGeom>
          <a:noFill/>
        </p:spPr>
      </p:pic>
      <p:sp>
        <p:nvSpPr>
          <p:cNvPr id="12" name="TextBox 11"/>
          <p:cNvSpPr txBox="1">
            <a:spLocks/>
          </p:cNvSpPr>
          <p:nvPr/>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5486400" y="685800"/>
            <a:ext cx="2743200" cy="566738"/>
          </a:xfrm>
          <a:prstGeom prst="round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none"/>
        </p:style>
        <p:txBody>
          <a:bodyPr anchor="ctr"/>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685800"/>
            <a:ext cx="33528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86400" y="1295400"/>
            <a:ext cx="2743200" cy="4648200"/>
          </a:xfrm>
        </p:spPr>
        <p:txBody>
          <a:bodyPr/>
          <a:lstStyle>
            <a:lvl1pPr marL="0" indent="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192BA0-523C-4397-8F11-98AC60C46F93}" type="datetime1">
              <a:rPr lang="en-US" smtClean="0"/>
              <a:t>10/1/2012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FA45C1C-24A0-43C9-AEF7-32A007912E42}" type="slidenum">
              <a:rPr lang="en-US" smtClean="0"/>
              <a:pPr>
                <a:defRPr/>
              </a:pPr>
              <a:t>‹#›</a:t>
            </a:fld>
            <a:endParaRPr lang="en-US" dirty="0"/>
          </a:p>
        </p:txBody>
      </p:sp>
      <p:sp>
        <p:nvSpPr>
          <p:cNvPr id="10" name="Picture Placeholder 2"/>
          <p:cNvSpPr>
            <a:spLocks noGrp="1"/>
          </p:cNvSpPr>
          <p:nvPr>
            <p:ph type="pic" idx="13"/>
          </p:nvPr>
        </p:nvSpPr>
        <p:spPr>
          <a:xfrm>
            <a:off x="2057400" y="3276600"/>
            <a:ext cx="3236912" cy="2663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extBox 10"/>
          <p:cNvSpPr txBox="1">
            <a:spLocks/>
          </p:cNvSpPr>
          <p:nvPr/>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3339890-03B1-4298-B641-0E90D6B5178F}" type="datetime1">
              <a:rPr lang="en-US" smtClean="0"/>
              <a:t>10/1/2012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84AA05-153C-4300-A391-E75F25EB7E6F}" type="slidenum">
              <a:rPr lang="en-US" smtClean="0"/>
              <a:pPr>
                <a:defRPr/>
              </a:pPr>
              <a:t>‹#›</a:t>
            </a:fld>
            <a:endParaRPr lang="en-US" dirty="0"/>
          </a:p>
        </p:txBody>
      </p:sp>
      <p:sp>
        <p:nvSpPr>
          <p:cNvPr id="7" name="TextBox 6"/>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CC6ABDE-F503-4FAE-957D-CBD220B03644}" type="datetime1">
              <a:rPr lang="en-US" smtClean="0"/>
              <a:t>10/1/2012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1F5F81-5C1B-4D84-B867-0A21A128381D}" type="slidenum">
              <a:rPr lang="en-US" smtClean="0"/>
              <a:pPr>
                <a:defRPr/>
              </a:pPr>
              <a:t>‹#›</a:t>
            </a:fld>
            <a:endParaRPr lang="en-US" dirty="0"/>
          </a:p>
        </p:txBody>
      </p:sp>
      <p:sp>
        <p:nvSpPr>
          <p:cNvPr id="7" name="TextBox 6"/>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4C0342-0232-4603-9775-72D52017B42E}"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582FE2-7A00-46CD-89C3-AC0F4716B78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264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CD54E-A254-4587-A184-81A13A3AC693}"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C3AD0E-62A6-4F77-AEBE-53AF2043B8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086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67F7F9-56D0-4EFF-BC83-A45CFD69C7D9}"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3E5519-B222-4D8A-BAB7-23D229010B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257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D18B7-DA56-4353-B4B6-7B5504438AFC}" type="datetime1">
              <a:rPr lang="en-US" smtClean="0">
                <a:solidFill>
                  <a:prstClr val="black">
                    <a:tint val="75000"/>
                  </a:prstClr>
                </a:solidFill>
              </a:rPr>
              <a:t>10/1/2012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21CC3BC-BA17-4938-ACAA-305646DF83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503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8D3E85-D78A-4C9C-9175-E29D5D9E6C2C}" type="datetime1">
              <a:rPr lang="en-US" smtClean="0">
                <a:solidFill>
                  <a:prstClr val="black">
                    <a:tint val="75000"/>
                  </a:prstClr>
                </a:solidFill>
              </a:rPr>
              <a:t>10/1/2012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EB06A18-9520-4C3C-8047-1FAE6DF0345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817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3D1EC8-B154-48F6-A5C7-3B1FD47DB0B4}" type="datetime1">
              <a:rPr lang="en-US" smtClean="0">
                <a:solidFill>
                  <a:prstClr val="black">
                    <a:tint val="75000"/>
                  </a:prstClr>
                </a:solidFill>
              </a:rPr>
              <a:t>10/1/2012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1EBB245-F58B-4855-BA0C-E45243CB00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019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84ED4-E40E-455E-9D45-1A1A21E7DF22}" type="datetime1">
              <a:rPr lang="en-US" smtClean="0">
                <a:solidFill>
                  <a:prstClr val="black">
                    <a:tint val="75000"/>
                  </a:prstClr>
                </a:solidFill>
              </a:rPr>
              <a:t>10/1/2012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073448C-5A06-4B8F-B958-F03FB093C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50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1371600" y="1600200"/>
            <a:ext cx="7315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BAFB7BF-1C0F-4CB6-ACD9-D0B81241CAC9}" type="datetime1">
              <a:rPr lang="en-US" smtClean="0"/>
              <a:t>10/1/2012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D64C45-650E-4D1A-8BD5-4122E5278468}" type="slidenum">
              <a:rPr lang="en-US" smtClean="0"/>
              <a:pPr>
                <a:defRPr/>
              </a:pPr>
              <a:t>‹#›</a:t>
            </a:fld>
            <a:endParaRPr lang="en-US" dirty="0"/>
          </a:p>
        </p:txBody>
      </p:sp>
      <p:sp>
        <p:nvSpPr>
          <p:cNvPr id="12" name="TextBox 11"/>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B0510E-A9C8-4998-A28F-9597B89912AC}" type="datetime1">
              <a:rPr lang="en-US" smtClean="0">
                <a:solidFill>
                  <a:prstClr val="black">
                    <a:tint val="75000"/>
                  </a:prstClr>
                </a:solidFill>
              </a:rPr>
              <a:t>10/1/2012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F6C3D0-6644-4A9B-8541-FB2773EC12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5415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CF3B60-1527-4D2E-8B43-81FDAE1BCFD4}" type="datetime1">
              <a:rPr lang="en-US" smtClean="0">
                <a:solidFill>
                  <a:prstClr val="black">
                    <a:tint val="75000"/>
                  </a:prstClr>
                </a:solidFill>
              </a:rPr>
              <a:t>10/1/2012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3F60-971D-442A-946D-B77E680510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664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024C2-EE1E-4FD7-8C4E-ECB51BBC08B4}"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230D5C-11C0-4EF9-BB01-B35975AC30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3430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992-3710-4713-8FD9-A6F41E68EE9E}"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CCC080-F5C6-4388-8FFB-00E3B9C837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152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482975"/>
            <a:ext cx="6629400" cy="1470025"/>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spc="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5181600"/>
            <a:ext cx="66294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010400" y="6324600"/>
            <a:ext cx="2133600" cy="365125"/>
          </a:xfrm>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pic>
        <p:nvPicPr>
          <p:cNvPr id="1028" name="Picture 4" descr="http://www6.miami.edu/communications/logos/images/jpg/umiami_informal_72.jpg"/>
          <p:cNvPicPr>
            <a:picLocks noChangeAspect="1" noChangeArrowheads="1"/>
          </p:cNvPicPr>
          <p:nvPr/>
        </p:nvPicPr>
        <p:blipFill>
          <a:blip r:embed="rId2" cstate="print"/>
          <a:srcRect/>
          <a:stretch>
            <a:fillRect/>
          </a:stretch>
        </p:blipFill>
        <p:spPr bwMode="auto">
          <a:xfrm>
            <a:off x="1905000" y="1143000"/>
            <a:ext cx="2390775" cy="1905000"/>
          </a:xfrm>
          <a:prstGeom prst="rect">
            <a:avLst/>
          </a:prstGeom>
          <a:noFill/>
        </p:spPr>
      </p:pic>
      <p:sp>
        <p:nvSpPr>
          <p:cNvPr id="12" name="TextBox 11"/>
          <p:cNvSpPr txBox="1">
            <a:spLocks/>
          </p:cNvSpPr>
          <p:nvPr/>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40928514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1828800" y="1600200"/>
            <a:ext cx="685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2820084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742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8288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36660424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10" name="TextBox 9"/>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1553474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6" name="TextBox 5"/>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19196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3C199BB-678A-47BE-8AC1-72526AE33718}" type="datetime1">
              <a:rPr lang="en-US" smtClean="0"/>
              <a:t>10/1/2012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DD3A7F7-42B5-4B0F-BD49-DB862FE8766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361145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8" name="TextBox 7"/>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480305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373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64373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64373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pic>
        <p:nvPicPr>
          <p:cNvPr id="9" name="Picture 1" descr="C:\Users\jcarraway\Desktop\EUS Media Library\Logos &amp; Graphics\UM IT Logo\UM_mast_InfoTECH_cmyk.jpg"/>
          <p:cNvPicPr>
            <a:picLocks noChangeAspect="1" noChangeArrowheads="1"/>
          </p:cNvPicPr>
          <p:nvPr/>
        </p:nvPicPr>
        <p:blipFill>
          <a:blip r:embed="rId2" cstate="print"/>
          <a:srcRect/>
          <a:stretch>
            <a:fillRect/>
          </a:stretch>
        </p:blipFill>
        <p:spPr bwMode="auto">
          <a:xfrm>
            <a:off x="7467600" y="6182697"/>
            <a:ext cx="1219200" cy="521996"/>
          </a:xfrm>
          <a:prstGeom prst="rect">
            <a:avLst/>
          </a:prstGeom>
          <a:noFill/>
        </p:spPr>
      </p:pic>
      <p:sp>
        <p:nvSpPr>
          <p:cNvPr id="10" name="TextBox 9"/>
          <p:cNvSpPr txBox="1">
            <a:spLocks/>
          </p:cNvSpPr>
          <p:nvPr userDrawn="1"/>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2081834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5486400" y="685800"/>
            <a:ext cx="2743200" cy="566738"/>
          </a:xfrm>
          <a:prstGeom prst="round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none"/>
        </p:style>
        <p:txBody>
          <a:bodyPr anchor="ctr"/>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685800"/>
            <a:ext cx="33528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86400" y="1295400"/>
            <a:ext cx="2743200" cy="4648200"/>
          </a:xfrm>
        </p:spPr>
        <p:txBody>
          <a:bodyPr/>
          <a:lstStyle>
            <a:lvl1pPr marL="0" indent="0">
              <a:buFont typeface="Arial" pitchFamily="34" charset="0"/>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10" name="Picture Placeholder 2"/>
          <p:cNvSpPr>
            <a:spLocks noGrp="1"/>
          </p:cNvSpPr>
          <p:nvPr>
            <p:ph type="pic" idx="13"/>
          </p:nvPr>
        </p:nvSpPr>
        <p:spPr>
          <a:xfrm>
            <a:off x="2057400" y="3276600"/>
            <a:ext cx="3236912" cy="2663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extBox 10"/>
          <p:cNvSpPr txBox="1">
            <a:spLocks/>
          </p:cNvSpPr>
          <p:nvPr userDrawn="1"/>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787040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37156641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5938F-4E5A-412E-B393-EB938E9573FB}" type="datetimeFigureOut">
              <a:rPr lang="en-US" smtClean="0">
                <a:solidFill>
                  <a:prstClr val="black">
                    <a:tint val="75000"/>
                  </a:prstClr>
                </a:solidFill>
              </a:rPr>
              <a:pPr/>
              <a:t>10/1/2012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1FCDD5-CBB3-4A85-8486-D997A30D89E7}"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a:spLocks/>
          </p:cNvSpPr>
          <p:nvPr userDrawn="1"/>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396149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a:prstGeom prst="roundRect">
            <a:avLst/>
          </a:prstGeom>
          <a:solidFill>
            <a:schemeClr val="accent6">
              <a:lumMod val="20000"/>
              <a:lumOff val="80000"/>
            </a:schemeClr>
          </a:solidFill>
          <a:ln w="57150">
            <a:solidFill>
              <a:schemeClr val="accent6">
                <a:lumMod val="75000"/>
              </a:schemeClr>
            </a:solidFill>
          </a:ln>
        </p:spPr>
        <p:style>
          <a:lnRef idx="2">
            <a:schemeClr val="accent6"/>
          </a:lnRef>
          <a:fillRef idx="1">
            <a:schemeClr val="lt1"/>
          </a:fillRef>
          <a:effectRef idx="0">
            <a:schemeClr val="accent6"/>
          </a:effectRef>
          <a:fontRef idx="none"/>
        </p:style>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13716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05F7F55-9715-49E9-B76C-03A4B5DEDD23}" type="datetime1">
              <a:rPr lang="en-US" smtClean="0"/>
              <a:t>10/1/2012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91CE22D-0486-4560-A95F-A6D5AC683099}" type="slidenum">
              <a:rPr lang="en-US" smtClean="0"/>
              <a:pPr>
                <a:defRPr/>
              </a:pPr>
              <a:t>‹#›</a:t>
            </a:fld>
            <a:endParaRPr lang="en-US" dirty="0"/>
          </a:p>
        </p:txBody>
      </p:sp>
      <p:sp>
        <p:nvSpPr>
          <p:cNvPr id="10" name="TextBox 9"/>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F36A088-D353-46CC-91FC-0AE319A02BF3}" type="datetime1">
              <a:rPr lang="en-US" smtClean="0"/>
              <a:t>10/1/2012</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C38AA56-B3ED-44DE-A947-C035978801C8}" type="slidenum">
              <a:rPr lang="en-US" smtClean="0"/>
              <a:pPr>
                <a:defRPr/>
              </a:pPr>
              <a:t>‹#›</a:t>
            </a:fld>
            <a:endParaRPr lang="en-US" dirty="0"/>
          </a:p>
        </p:txBody>
      </p:sp>
      <p:sp>
        <p:nvSpPr>
          <p:cNvPr id="10" name="TextBox 9"/>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F6A0993-0F55-4D0B-97C9-7CE55FD27974}" type="datetime1">
              <a:rPr lang="en-US" smtClean="0"/>
              <a:t>10/1/2012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ECC4A3E-3BA1-49D7-8DCE-A45EAA1B0DC2}" type="slidenum">
              <a:rPr lang="en-US" smtClean="0"/>
              <a:pPr>
                <a:defRPr/>
              </a:pPr>
              <a:t>‹#›</a:t>
            </a:fld>
            <a:endParaRPr lang="en-US" dirty="0"/>
          </a:p>
        </p:txBody>
      </p:sp>
      <p:sp>
        <p:nvSpPr>
          <p:cNvPr id="6" name="TextBox 5"/>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01DDB6-2859-4A10-B53E-728D98E01637}" type="datetime1">
              <a:rPr lang="en-US" smtClean="0"/>
              <a:t>10/1/2012</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F28A75B-54B5-4B4D-B0A6-A40BE1DB9163}" type="slidenum">
              <a:rPr lang="en-US" smtClean="0"/>
              <a:pPr>
                <a:defRPr/>
              </a:pPr>
              <a:t>‹#›</a:t>
            </a:fld>
            <a:endParaRPr lang="en-US" dirty="0"/>
          </a:p>
        </p:txBody>
      </p:sp>
      <p:sp>
        <p:nvSpPr>
          <p:cNvPr id="5" name="TextBox 4"/>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DDFFB4F-74E8-4D70-9BE1-F842E7954349}" type="datetime1">
              <a:rPr lang="en-US" smtClean="0"/>
              <a:t>10/1/2012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6EF829E-6088-469F-94FA-1A28EA7A4B12}" type="slidenum">
              <a:rPr lang="en-US" smtClean="0"/>
              <a:pPr>
                <a:defRPr/>
              </a:pPr>
              <a:t>‹#›</a:t>
            </a:fld>
            <a:endParaRPr lang="en-US" dirty="0"/>
          </a:p>
        </p:txBody>
      </p:sp>
      <p:sp>
        <p:nvSpPr>
          <p:cNvPr id="8" name="TextBox 7"/>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373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64373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64373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F7C14C-6775-47AE-8522-F26CF534DF8D}" type="datetime1">
              <a:rPr lang="en-US" smtClean="0"/>
              <a:t>10/1/2012</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F6F4795-9651-448B-9B92-E8F68C475834}" type="slidenum">
              <a:rPr lang="en-US" smtClean="0"/>
              <a:pPr>
                <a:defRPr/>
              </a:pPr>
              <a:t>‹#›</a:t>
            </a:fld>
            <a:endParaRPr lang="en-US" dirty="0"/>
          </a:p>
        </p:txBody>
      </p:sp>
      <p:pic>
        <p:nvPicPr>
          <p:cNvPr id="9" name="Picture 1" descr="C:\Users\jcarraway\Desktop\EUS Media Library\Logos &amp; Graphics\UM IT Logo\UM_mast_InfoTECH_cmyk.jpg"/>
          <p:cNvPicPr>
            <a:picLocks noChangeAspect="1" noChangeArrowheads="1"/>
          </p:cNvPicPr>
          <p:nvPr/>
        </p:nvPicPr>
        <p:blipFill>
          <a:blip r:embed="rId2" cstate="print"/>
          <a:srcRect/>
          <a:stretch>
            <a:fillRect/>
          </a:stretch>
        </p:blipFill>
        <p:spPr bwMode="auto">
          <a:xfrm>
            <a:off x="7467600" y="6182697"/>
            <a:ext cx="1219200" cy="521996"/>
          </a:xfrm>
          <a:prstGeom prst="rect">
            <a:avLst/>
          </a:prstGeom>
          <a:noFill/>
        </p:spPr>
      </p:pic>
      <p:sp>
        <p:nvSpPr>
          <p:cNvPr id="10" name="TextBox 9"/>
          <p:cNvSpPr txBox="1">
            <a:spLocks/>
          </p:cNvSpPr>
          <p:nvPr/>
        </p:nvSpPr>
        <p:spPr>
          <a:xfrm rot="5400000">
            <a:off x="-2834640" y="2743200"/>
            <a:ext cx="6858000" cy="1373088"/>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B5FA5B2-FDE9-427C-869A-AC140C03862F}" type="datetime1">
              <a:rPr lang="en-US" smtClean="0"/>
              <a:t>10/1/2012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FA45C1C-24A0-43C9-AEF7-32A007912E42}" type="slidenum">
              <a:rPr lang="en-US" smtClean="0"/>
              <a:pPr>
                <a:defRPr/>
              </a:pPr>
              <a:t>‹#›</a:t>
            </a:fld>
            <a:endParaRPr lang="en-US" dirty="0"/>
          </a:p>
        </p:txBody>
      </p:sp>
      <p:sp>
        <p:nvSpPr>
          <p:cNvPr id="8" name="TextBox 7"/>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a:r>
              <a:rPr lang="en-US" sz="5000" spc="600" baseline="0" dirty="0" smtClean="0">
                <a:solidFill>
                  <a:schemeClr val="bg1"/>
                </a:solidFill>
                <a:latin typeface="Impact" pitchFamily="34" charset="0"/>
              </a:rPr>
              <a:t>University of Miami</a:t>
            </a:r>
            <a:endParaRPr lang="en-US" sz="5000" spc="600" baseline="0" dirty="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fld id="{0C02A4EE-5BD3-4B43-9FD0-F19B11972B21}" type="datetime1">
              <a:rPr lang="en-US" smtClean="0">
                <a:solidFill>
                  <a:prstClr val="black">
                    <a:tint val="75000"/>
                  </a:prstClr>
                </a:solidFill>
              </a:rPr>
              <a:t>10/1/2012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n-lt"/>
              </a:defRPr>
            </a:lvl1pPr>
          </a:lstStyle>
          <a:p>
            <a:pPr>
              <a:defRPr/>
            </a:pPr>
            <a:fld id="{0ACAB080-6B9B-4940-8395-2C585B86F9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07965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6BF5938F-4E5A-412E-B393-EB938E9573FB}" type="datetimeFigureOut">
              <a:rPr lang="en-US" smtClean="0">
                <a:solidFill>
                  <a:prstClr val="black">
                    <a:tint val="75000"/>
                  </a:prstClr>
                </a:solidFill>
                <a:latin typeface="Calibri"/>
              </a:rPr>
              <a:pPr defTabSz="914400" fontAlgn="auto">
                <a:spcBef>
                  <a:spcPts val="0"/>
                </a:spcBef>
                <a:spcAft>
                  <a:spcPts val="0"/>
                </a:spcAft>
              </a:pPr>
              <a:t>10/1/2012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E61FCDD5-CBB3-4A85-8486-D997A30D89E7}" type="slidenum">
              <a:rPr lang="en-US" smtClean="0">
                <a:solidFill>
                  <a:prstClr val="black">
                    <a:tint val="75000"/>
                  </a:prstClr>
                </a:solidFill>
                <a:latin typeface="Calibri"/>
              </a:rPr>
              <a:pPr defTabSz="914400" fontAlgn="auto">
                <a:spcBef>
                  <a:spcPts val="0"/>
                </a:spcBef>
                <a:spcAft>
                  <a:spcPts val="0"/>
                </a:spcAft>
              </a:pPr>
              <a:t>‹#›</a:t>
            </a:fld>
            <a:endParaRPr lang="en-US" dirty="0">
              <a:solidFill>
                <a:prstClr val="black">
                  <a:tint val="75000"/>
                </a:prstClr>
              </a:solidFill>
              <a:latin typeface="Calibri"/>
            </a:endParaRPr>
          </a:p>
        </p:txBody>
      </p:sp>
      <p:pic>
        <p:nvPicPr>
          <p:cNvPr id="7" name="Picture 2"/>
          <p:cNvPicPr>
            <a:picLocks noChangeAspect="1" noChangeArrowheads="1"/>
          </p:cNvPicPr>
          <p:nvPr/>
        </p:nvPicPr>
        <p:blipFill>
          <a:blip r:embed="rId14" cstate="print"/>
          <a:srcRect/>
          <a:stretch>
            <a:fillRect/>
          </a:stretch>
        </p:blipFill>
        <p:spPr bwMode="auto">
          <a:xfrm>
            <a:off x="6830307" y="5867400"/>
            <a:ext cx="2313693" cy="990600"/>
          </a:xfrm>
          <a:prstGeom prst="rect">
            <a:avLst/>
          </a:prstGeom>
          <a:noFill/>
          <a:ln w="9525">
            <a:noFill/>
            <a:miter lim="800000"/>
            <a:headEnd/>
            <a:tailEnd/>
          </a:ln>
          <a:effectLst/>
        </p:spPr>
      </p:pic>
      <p:sp>
        <p:nvSpPr>
          <p:cNvPr id="8" name="TextBox 7"/>
          <p:cNvSpPr txBox="1">
            <a:spLocks/>
          </p:cNvSpPr>
          <p:nvPr/>
        </p:nvSpPr>
        <p:spPr>
          <a:xfrm rot="5400000">
            <a:off x="-3017892" y="2926452"/>
            <a:ext cx="6858000" cy="1006584"/>
          </a:xfrm>
          <a:prstGeom prst="rect">
            <a:avLst/>
          </a:prstGeom>
          <a:solidFill>
            <a:schemeClr val="accent6">
              <a:lumMod val="75000"/>
            </a:schemeClr>
          </a:solidFill>
        </p:spPr>
        <p:txBody>
          <a:bodyPr wrap="square" rtlCol="0" anchor="ctr" anchorCtr="0">
            <a:normAutofit/>
          </a:bodyPr>
          <a:lstStyle/>
          <a:p>
            <a:pPr algn="ctr" defTabSz="914400" fontAlgn="auto">
              <a:spcBef>
                <a:spcPts val="0"/>
              </a:spcBef>
              <a:spcAft>
                <a:spcPts val="0"/>
              </a:spcAft>
            </a:pPr>
            <a:r>
              <a:rPr lang="en-US" sz="5000" spc="600" dirty="0" smtClean="0">
                <a:solidFill>
                  <a:prstClr val="white"/>
                </a:solidFill>
                <a:latin typeface="Impact" pitchFamily="34" charset="0"/>
              </a:rPr>
              <a:t>University of Miami</a:t>
            </a:r>
            <a:endParaRPr lang="en-US" sz="5000" spc="600" dirty="0">
              <a:solidFill>
                <a:prstClr val="white"/>
              </a:solidFill>
              <a:latin typeface="Impact" pitchFamily="34" charset="0"/>
            </a:endParaRPr>
          </a:p>
        </p:txBody>
      </p:sp>
    </p:spTree>
    <p:extLst>
      <p:ext uri="{BB962C8B-B14F-4D97-AF65-F5344CB8AC3E}">
        <p14:creationId xmlns:p14="http://schemas.microsoft.com/office/powerpoint/2010/main" val="5675825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tmp"/><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0800000">
            <a:off x="6753225" y="-1"/>
            <a:ext cx="2390775" cy="6096719"/>
          </a:xfrm>
          <a:prstGeom prst="rect">
            <a:avLst/>
          </a:prstGeom>
          <a:gradFill flip="none" rotWithShape="1">
            <a:gsLst>
              <a:gs pos="0">
                <a:schemeClr val="bg1"/>
              </a:gs>
              <a:gs pos="97000">
                <a:schemeClr val="bg1">
                  <a:lumMod val="85000"/>
                  <a:shade val="67500"/>
                  <a:satMod val="115000"/>
                </a:schemeClr>
              </a:gs>
              <a:gs pos="97000">
                <a:schemeClr val="bg1">
                  <a:lumMod val="85000"/>
                  <a:shade val="100000"/>
                  <a:satMod val="115000"/>
                </a:schemeClr>
              </a:gs>
            </a:gsLst>
            <a:lin ang="108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15" name="Rectangle 14"/>
          <p:cNvSpPr/>
          <p:nvPr/>
        </p:nvSpPr>
        <p:spPr>
          <a:xfrm>
            <a:off x="-92649" y="1"/>
            <a:ext cx="1331640" cy="6093296"/>
          </a:xfrm>
          <a:prstGeom prst="rect">
            <a:avLst/>
          </a:prstGeom>
          <a:gradFill flip="none" rotWithShape="1">
            <a:gsLst>
              <a:gs pos="0">
                <a:schemeClr val="bg1"/>
              </a:gs>
              <a:gs pos="97000">
                <a:schemeClr val="bg1">
                  <a:lumMod val="85000"/>
                  <a:shade val="67500"/>
                  <a:satMod val="115000"/>
                </a:schemeClr>
              </a:gs>
              <a:gs pos="97000">
                <a:schemeClr val="bg1">
                  <a:lumMod val="85000"/>
                  <a:shade val="100000"/>
                  <a:satMod val="115000"/>
                </a:schemeClr>
              </a:gs>
            </a:gsLst>
            <a:lin ang="108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5" name="Rectangle 4"/>
          <p:cNvSpPr/>
          <p:nvPr/>
        </p:nvSpPr>
        <p:spPr>
          <a:xfrm>
            <a:off x="-92649" y="6028134"/>
            <a:ext cx="9236649" cy="20506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6" name="Rectangle 5"/>
          <p:cNvSpPr/>
          <p:nvPr/>
        </p:nvSpPr>
        <p:spPr>
          <a:xfrm>
            <a:off x="-92648" y="6108154"/>
            <a:ext cx="9236648" cy="751400"/>
          </a:xfrm>
          <a:prstGeom prst="rect">
            <a:avLst/>
          </a:prstGeom>
          <a:gradFill flip="none" rotWithShape="1">
            <a:gsLst>
              <a:gs pos="100000">
                <a:schemeClr val="tx1"/>
              </a:gs>
              <a:gs pos="19000">
                <a:schemeClr val="tx1"/>
              </a:gs>
              <a:gs pos="94000">
                <a:schemeClr val="tx1">
                  <a:lumMod val="75000"/>
                  <a:lumOff val="25000"/>
                </a:schemeClr>
              </a:gs>
              <a:gs pos="100000">
                <a:schemeClr val="accent1">
                  <a:tint val="23500"/>
                  <a:satMod val="160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9" name="AutoShape 2" descr="data:image/jpeg;base64,/9j/4AAQSkZJRgABAQAAAQABAAD/2wCEAAkGBhQGEBUTERQTFRETFRkUGBcYFR4eGBQWFxQdFxUZEhwjGzIeGCUvGhIUIC8sJCcrLCwsFR4xNzQqQSYrLDUBCQoKDgwOGg8PGTUkHiQuMC8rNDQ1LDA1NTUrKi40NSotNDU1NSk1NTIsLCwsMCwxMTM1NTQvLjQ1NSwsMjU0LP/AABEIAGYAZgMBIgACEQEDEQH/xAAbAAEAAgMBAQAAAAAAAAAAAAAABQYDBAcCAf/EADUQAAIBAgMFBAgGAwAAAAAAAAABAgMRBAUhBhIxQYFRYXGhIkJicpGxwdETMlKCkvEUM0P/xAAaAQEAAgMBAAAAAAAAAAAAAAAABAUCAwYB/8QAKBEAAgICAQIFBAMAAAAAAAAAAAECAwQRIRJxBTFB0fAiMqHxE2GB/9oADAMBAAIRAxEAPwDuIAAAAAAAAAAAAAAAAAAAAAAAAIbaWtUwsI1KUmt12lbhZ8LrxXmaGC2wtpWj+6P1X2JEcec4dceSFZnVV2fx2cf36FoBr4THwxyvTkn814rijYNDTT0yXGSktxe0CIzjaGOWNRS3p6Nr9K7+82s2zBZbSc+fCK7ZPh9+hQalR1W3J3bd2+1k3Fx1Z9UvIqvEc10ahD7n+Cy4PaOtipPdpOfJJaJe9L+iywbaV1Z21XYzm1OtKlrGTT7m0T+TbUODUK7vF8J8173ajdkYnG60RsHxFb6bpPntr3LWAncFWdAAAAAAAa+PqKjSm3HfSi249q5+Rz7ETjOTcIuMeSbvbrY6Q1cpu0GV0sDJ7k0m9fw7Xt4Pl1LHBmk3F+bKTxamUoqa1pdvn+EPTqOi7xbTXNPUsOU7VOLUa+q/XzXvdpXAWNlUbFqSKOjIsoluDJvarMP8qqoRd4wXLg5PX5W8yEAMq4KuKijC+13WOb9QADM1Fz2Wx7xVHdfGm7ftf5fquhNHOMJiJUJejNwvxab87FlyapGc1v4iVWfKK3rLvemvXRFRk42m5o6TBz+qMa2uVxva/ZYgAV5dgHyTsjzSqqsrxd0DzfOj2ROdZBHNPST3ai0vya9olgZwnKD6omu2qFsema2jnWPwLy+e45Rclx3eXjoa5YdpcojQk6v4iTm77j4t+yV4v6bOuCZxuTS6bHFrsAAbSOADLhMJLGzUILV+Xa2eNpLbPUnJ6RM7N5LDMIynUTcU7LVrXi+Hiiz4TAU8CrU4qPhxfi+J9wWEWBpxhHhFfF838TOUN10rJPng7HExYUwXC6vVgAEcmgiczy2abqYeW7U9aPqz8U9LksDOE3B7RrtqjZHT+dipLa2rQe7OEd5aPRp9TDiNra1VWioR70rvz08iz4/KaeZL0468pLSS6lexWx84f65KS7Ho/sWFVmPL7o6ZSZFOdDiM3Jfn3IKtXliHvSbk3zbPBv1Mhr0uNOXSz+TMccorS/5VP4ssFZDXDRSypt3zF77M1ASlDZmvW9VRXtSX0uyWwWx8Ya1ZOXdHRdXx+Rrnk1Q9TfVgX2eUdd+Cu4LATzCW7BXfN8l4vkXXKMmjlUdNZv8ANL6LsRuUMPHCx3YRUYrkkZCrvypW8LhHQYfh8Mf6nzL55AAEQsg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AutoShape 4" descr="data:image/jpeg;base64,/9j/4AAQSkZJRgABAQAAAQABAAD/2wCEAAkGBhQGEBUTERQTFRETFRkUGBcYFR4eGBQWFxQdFxUZEhwjGzIeGCUvGhIUIC8sJCcrLCwsFR4xNzQqQSYrLDUBCQoKDgwOGg8PGTUkHiQuMC8rNDQ1LDA1NTUrKi40NSotNDU1NSk1NTIsLCwsMCwxMTM1NTQvLjQ1NSwsMjU0LP/AABEIAGYAZgMBIgACEQEDEQH/xAAbAAEAAgMBAQAAAAAAAAAAAAAABQYDBAcCAf/EADUQAAIBAgMFBAgGAwAAAAAAAAABAgMRBAUhBhIxQYFRYXGhIkJicpGxwdETMlKCkvEUM0P/xAAaAQEAAgMBAAAAAAAAAAAAAAAABAUCAwYB/8QAKBEAAgICAQIFBAMAAAAAAAAAAAECAwQRIRJxBTFB0fAiMqHxE2GB/9oADAMBAAIRAxEAPwDuIAAAAAAAAAAAAAAAAAAAAAAAAIbaWtUwsI1KUmt12lbhZ8LrxXmaGC2wtpWj+6P1X2JEcec4dceSFZnVV2fx2cf36FoBr4THwxyvTkn814rijYNDTT0yXGSktxe0CIzjaGOWNRS3p6Nr9K7+82s2zBZbSc+fCK7ZPh9+hQalR1W3J3bd2+1k3Fx1Z9UvIqvEc10ahD7n+Cy4PaOtipPdpOfJJaJe9L+iywbaV1Z21XYzm1OtKlrGTT7m0T+TbUODUK7vF8J8173ajdkYnG60RsHxFb6bpPntr3LWAncFWdAAAAAAAa+PqKjSm3HfSi249q5+Rz7ETjOTcIuMeSbvbrY6Q1cpu0GV0sDJ7k0m9fw7Xt4Pl1LHBmk3F+bKTxamUoqa1pdvn+EPTqOi7xbTXNPUsOU7VOLUa+q/XzXvdpXAWNlUbFqSKOjIsoluDJvarMP8qqoRd4wXLg5PX5W8yEAMq4KuKijC+13WOb9QADM1Fz2Wx7xVHdfGm7ftf5fquhNHOMJiJUJejNwvxab87FlyapGc1v4iVWfKK3rLvemvXRFRk42m5o6TBz+qMa2uVxva/ZYgAV5dgHyTsjzSqqsrxd0DzfOj2ROdZBHNPST3ai0vya9olgZwnKD6omu2qFsema2jnWPwLy+e45Rclx3eXjoa5YdpcojQk6v4iTm77j4t+yV4v6bOuCZxuTS6bHFrsAAbSOADLhMJLGzUILV+Xa2eNpLbPUnJ6RM7N5LDMIynUTcU7LVrXi+Hiiz4TAU8CrU4qPhxfi+J9wWEWBpxhHhFfF838TOUN10rJPng7HExYUwXC6vVgAEcmgiczy2abqYeW7U9aPqz8U9LksDOE3B7RrtqjZHT+dipLa2rQe7OEd5aPRp9TDiNra1VWioR70rvz08iz4/KaeZL0468pLSS6lexWx84f65KS7Ho/sWFVmPL7o6ZSZFOdDiM3Jfn3IKtXliHvSbk3zbPBv1Mhr0uNOXSz+TMccorS/5VP4ssFZDXDRSypt3zF77M1ASlDZmvW9VRXtSX0uyWwWx8Ya1ZOXdHRdXx+Rrnk1Q9TfVgX2eUdd+Cu4LATzCW7BXfN8l4vkXXKMmjlUdNZv8ANL6LsRuUMPHCx3YRUYrkkZCrvypW8LhHQYfh8Mf6nzL55AAEQsgAAAAAAAAAAAAAAAAAAAAAAAAAAAAAAAAAAAAAAAAAAAA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30" name="Picture 6" descr="http://a0.twimg.com/profile_images/1124040897/at-twitter.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7120" y="6233196"/>
            <a:ext cx="336777" cy="3367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15816" y="6165304"/>
            <a:ext cx="3240360" cy="723275"/>
          </a:xfrm>
          <a:prstGeom prst="rect">
            <a:avLst/>
          </a:prstGeom>
          <a:noFill/>
        </p:spPr>
        <p:txBody>
          <a:bodyPr wrap="square" rtlCol="0">
            <a:spAutoFit/>
          </a:bodyPr>
          <a:lstStyle/>
          <a:p>
            <a:pPr algn="ctr"/>
            <a:r>
              <a:rPr lang="en-CA" sz="2400" dirty="0" smtClean="0">
                <a:solidFill>
                  <a:schemeClr val="bg1"/>
                </a:solidFill>
                <a:latin typeface="Arial" pitchFamily="34" charset="0"/>
                <a:cs typeface="Arial" pitchFamily="34" charset="0"/>
              </a:rPr>
              <a:t>Thought Rock </a:t>
            </a:r>
            <a:r>
              <a:rPr lang="en-CA" sz="2400" b="1" dirty="0" smtClean="0">
                <a:solidFill>
                  <a:schemeClr val="bg1"/>
                </a:solidFill>
                <a:latin typeface="Arial" pitchFamily="34" charset="0"/>
                <a:cs typeface="Arial" pitchFamily="34" charset="0"/>
              </a:rPr>
              <a:t>Live</a:t>
            </a:r>
          </a:p>
          <a:p>
            <a:pPr algn="ctr"/>
            <a:r>
              <a:rPr lang="en-CA" sz="1600" spc="240" dirty="0" smtClean="0">
                <a:solidFill>
                  <a:schemeClr val="bg1"/>
                </a:solidFill>
                <a:latin typeface="Arial Narrow" pitchFamily="34" charset="0"/>
                <a:cs typeface="Arial" pitchFamily="34" charset="0"/>
              </a:rPr>
              <a:t> Knowledge worth sharing</a:t>
            </a:r>
            <a:endParaRPr lang="en-CA" sz="1600" spc="240" dirty="0">
              <a:solidFill>
                <a:schemeClr val="bg1"/>
              </a:solidFill>
              <a:latin typeface="Arial Narrow" pitchFamily="34" charset="0"/>
              <a:cs typeface="Arial" pitchFamily="34" charset="0"/>
            </a:endParaRPr>
          </a:p>
        </p:txBody>
      </p:sp>
      <p:pic>
        <p:nvPicPr>
          <p:cNvPr id="11" name="Picture 10"/>
          <p:cNvPicPr>
            <a:picLocks noChangeAspect="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b="12773"/>
          <a:stretch/>
        </p:blipFill>
        <p:spPr>
          <a:xfrm>
            <a:off x="3335794" y="76316"/>
            <a:ext cx="2316326" cy="1160928"/>
          </a:xfrm>
          <a:prstGeom prst="rect">
            <a:avLst/>
          </a:prstGeom>
        </p:spPr>
      </p:pic>
      <p:sp>
        <p:nvSpPr>
          <p:cNvPr id="21" name="TextBox 20"/>
          <p:cNvSpPr txBox="1"/>
          <p:nvPr/>
        </p:nvSpPr>
        <p:spPr>
          <a:xfrm>
            <a:off x="-92649" y="5365274"/>
            <a:ext cx="9143999" cy="692497"/>
          </a:xfrm>
          <a:prstGeom prst="rect">
            <a:avLst/>
          </a:prstGeom>
          <a:noFill/>
        </p:spPr>
        <p:txBody>
          <a:bodyPr wrap="square" rtlCol="0">
            <a:spAutoFit/>
          </a:bodyPr>
          <a:lstStyle/>
          <a:p>
            <a:pPr algn="ctr" fontAlgn="base"/>
            <a:r>
              <a:rPr lang="en-CA" sz="2000" b="1" dirty="0" smtClean="0">
                <a:solidFill>
                  <a:srgbClr val="7A0000"/>
                </a:solidFill>
              </a:rPr>
              <a:t>The Presentation Will Begin at 12:00pm </a:t>
            </a:r>
            <a:r>
              <a:rPr lang="en-CA" sz="2000" b="1" dirty="0" smtClean="0">
                <a:solidFill>
                  <a:srgbClr val="7A0000"/>
                </a:solidFill>
              </a:rPr>
              <a:t>EDT</a:t>
            </a:r>
            <a:endParaRPr lang="en-CA" sz="2000" b="1" dirty="0" smtClean="0">
              <a:solidFill>
                <a:srgbClr val="7A0000"/>
              </a:solidFill>
            </a:endParaRPr>
          </a:p>
          <a:p>
            <a:pPr algn="ctr" fontAlgn="base"/>
            <a:endParaRPr lang="en-CA" sz="500" b="1" dirty="0">
              <a:solidFill>
                <a:srgbClr val="7A0000"/>
              </a:solidFill>
            </a:endParaRPr>
          </a:p>
          <a:p>
            <a:pPr algn="ctr" fontAlgn="base"/>
            <a:r>
              <a:rPr lang="en-CA" sz="1400" b="1" dirty="0" smtClean="0">
                <a:solidFill>
                  <a:srgbClr val="7A0000"/>
                </a:solidFill>
              </a:rPr>
              <a:t>The recorded presentation and slides will be available in the Thought Rock library after the show.</a:t>
            </a:r>
            <a:endParaRPr lang="en-CA" sz="1400" dirty="0">
              <a:solidFill>
                <a:srgbClr val="7A0000"/>
              </a:solidFill>
            </a:endParaRPr>
          </a:p>
        </p:txBody>
      </p:sp>
      <p:sp>
        <p:nvSpPr>
          <p:cNvPr id="25" name="Rectangle 24"/>
          <p:cNvSpPr/>
          <p:nvPr/>
        </p:nvSpPr>
        <p:spPr>
          <a:xfrm>
            <a:off x="6616783" y="1700844"/>
            <a:ext cx="1942162" cy="338550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0" name="TextBox 19"/>
          <p:cNvSpPr txBox="1"/>
          <p:nvPr/>
        </p:nvSpPr>
        <p:spPr>
          <a:xfrm>
            <a:off x="6635833" y="3915989"/>
            <a:ext cx="1942162" cy="1077218"/>
          </a:xfrm>
          <a:prstGeom prst="rect">
            <a:avLst/>
          </a:prstGeom>
          <a:noFill/>
        </p:spPr>
        <p:txBody>
          <a:bodyPr wrap="square" rtlCol="0">
            <a:spAutoFit/>
          </a:bodyPr>
          <a:lstStyle/>
          <a:p>
            <a:pPr fontAlgn="base"/>
            <a:r>
              <a:rPr lang="en-CA" b="1" dirty="0" smtClean="0">
                <a:solidFill>
                  <a:schemeClr val="bg1"/>
                </a:solidFill>
              </a:rPr>
              <a:t>Eddie Vidal</a:t>
            </a:r>
            <a:endParaRPr lang="en-CA" b="1" dirty="0" smtClean="0">
              <a:solidFill>
                <a:schemeClr val="bg1"/>
              </a:solidFill>
            </a:endParaRPr>
          </a:p>
          <a:p>
            <a:r>
              <a:rPr lang="en-US" sz="1400" dirty="0">
                <a:solidFill>
                  <a:schemeClr val="bg1"/>
                </a:solidFill>
              </a:rPr>
              <a:t>Manager, Enterprise Support </a:t>
            </a:r>
            <a:r>
              <a:rPr lang="en-US" sz="1400" dirty="0" smtClean="0">
                <a:solidFill>
                  <a:schemeClr val="bg1"/>
                </a:solidFill>
              </a:rPr>
              <a:t>Services</a:t>
            </a:r>
          </a:p>
          <a:p>
            <a:endParaRPr lang="en-US" sz="300" dirty="0" smtClean="0">
              <a:solidFill>
                <a:schemeClr val="bg1"/>
              </a:solidFill>
            </a:endParaRPr>
          </a:p>
          <a:p>
            <a:r>
              <a:rPr lang="en-CA" sz="1400" dirty="0">
                <a:solidFill>
                  <a:schemeClr val="bg1"/>
                </a:solidFill>
              </a:rPr>
              <a:t>University of Miami.</a:t>
            </a:r>
            <a:endParaRPr lang="en-US" sz="1400" dirty="0">
              <a:solidFill>
                <a:schemeClr val="bg1"/>
              </a:solidFill>
            </a:endParaRPr>
          </a:p>
        </p:txBody>
      </p:sp>
      <p:sp>
        <p:nvSpPr>
          <p:cNvPr id="26" name="TextBox 25"/>
          <p:cNvSpPr txBox="1"/>
          <p:nvPr/>
        </p:nvSpPr>
        <p:spPr>
          <a:xfrm>
            <a:off x="6549752" y="6239634"/>
            <a:ext cx="2414736" cy="861774"/>
          </a:xfrm>
          <a:prstGeom prst="rect">
            <a:avLst/>
          </a:prstGeom>
          <a:noFill/>
        </p:spPr>
        <p:txBody>
          <a:bodyPr wrap="square" rtlCol="0">
            <a:spAutoFit/>
          </a:bodyPr>
          <a:lstStyle/>
          <a:p>
            <a:pPr algn="r"/>
            <a:r>
              <a:rPr lang="en-CA" sz="1600" dirty="0" smtClean="0">
                <a:solidFill>
                  <a:schemeClr val="bg1"/>
                </a:solidFill>
                <a:latin typeface="Arial" pitchFamily="34" charset="0"/>
                <a:cs typeface="Arial" pitchFamily="34" charset="0"/>
              </a:rPr>
              <a:t>#TRLive</a:t>
            </a:r>
          </a:p>
          <a:p>
            <a:pPr algn="r"/>
            <a:r>
              <a:rPr lang="en-CA" sz="1600" dirty="0" smtClean="0">
                <a:solidFill>
                  <a:schemeClr val="bg1"/>
                </a:solidFill>
                <a:latin typeface="Arial" pitchFamily="34" charset="0"/>
                <a:cs typeface="Arial" pitchFamily="34" charset="0"/>
              </a:rPr>
              <a:t>@ThoughtRockers</a:t>
            </a:r>
          </a:p>
          <a:p>
            <a:pPr algn="r"/>
            <a:endParaRPr lang="en-CA" sz="1600" dirty="0">
              <a:solidFill>
                <a:schemeClr val="bg1"/>
              </a:solidFill>
              <a:latin typeface="Arial" pitchFamily="34" charset="0"/>
              <a:cs typeface="Arial" pitchFamily="34" charset="0"/>
            </a:endParaRPr>
          </a:p>
        </p:txBody>
      </p:sp>
      <p:sp>
        <p:nvSpPr>
          <p:cNvPr id="27" name="TextBox 26"/>
          <p:cNvSpPr txBox="1"/>
          <p:nvPr/>
        </p:nvSpPr>
        <p:spPr>
          <a:xfrm>
            <a:off x="2915816" y="6162109"/>
            <a:ext cx="3240360" cy="723275"/>
          </a:xfrm>
          <a:prstGeom prst="rect">
            <a:avLst/>
          </a:prstGeom>
          <a:noFill/>
        </p:spPr>
        <p:txBody>
          <a:bodyPr wrap="square" rtlCol="0">
            <a:spAutoFit/>
          </a:bodyPr>
          <a:lstStyle/>
          <a:p>
            <a:pPr algn="ctr"/>
            <a:r>
              <a:rPr lang="en-CA" sz="2400" dirty="0" smtClean="0">
                <a:solidFill>
                  <a:schemeClr val="bg1"/>
                </a:solidFill>
                <a:latin typeface="Arial" pitchFamily="34" charset="0"/>
                <a:cs typeface="Arial" pitchFamily="34" charset="0"/>
              </a:rPr>
              <a:t>Thought Rock </a:t>
            </a:r>
            <a:r>
              <a:rPr lang="en-CA" sz="2400" b="1" dirty="0" smtClean="0">
                <a:solidFill>
                  <a:schemeClr val="bg1"/>
                </a:solidFill>
                <a:latin typeface="Arial" pitchFamily="34" charset="0"/>
                <a:cs typeface="Arial" pitchFamily="34" charset="0"/>
              </a:rPr>
              <a:t>Live</a:t>
            </a:r>
          </a:p>
          <a:p>
            <a:pPr algn="ctr"/>
            <a:r>
              <a:rPr lang="en-CA" sz="1600" spc="240" dirty="0" smtClean="0">
                <a:solidFill>
                  <a:schemeClr val="bg1"/>
                </a:solidFill>
                <a:latin typeface="Arial Narrow" pitchFamily="34" charset="0"/>
                <a:cs typeface="Arial" pitchFamily="34" charset="0"/>
              </a:rPr>
              <a:t> Knowledge worth sharing</a:t>
            </a:r>
            <a:endParaRPr lang="en-CA" sz="1600" spc="240" dirty="0">
              <a:solidFill>
                <a:schemeClr val="bg1"/>
              </a:solidFill>
              <a:latin typeface="Arial Narrow" pitchFamily="34" charset="0"/>
              <a:cs typeface="Arial" pitchFamily="34" charset="0"/>
            </a:endParaRPr>
          </a:p>
        </p:txBody>
      </p:sp>
      <p:sp>
        <p:nvSpPr>
          <p:cNvPr id="28" name="TextBox 27"/>
          <p:cNvSpPr txBox="1"/>
          <p:nvPr/>
        </p:nvSpPr>
        <p:spPr>
          <a:xfrm>
            <a:off x="91146" y="6474822"/>
            <a:ext cx="2414736" cy="338554"/>
          </a:xfrm>
          <a:prstGeom prst="rect">
            <a:avLst/>
          </a:prstGeom>
          <a:noFill/>
        </p:spPr>
        <p:txBody>
          <a:bodyPr wrap="square" rtlCol="0">
            <a:spAutoFit/>
          </a:bodyPr>
          <a:lstStyle/>
          <a:p>
            <a:r>
              <a:rPr lang="en-CA" sz="1600" dirty="0" smtClean="0">
                <a:solidFill>
                  <a:schemeClr val="bg1"/>
                </a:solidFill>
                <a:latin typeface="Arial" pitchFamily="34" charset="0"/>
                <a:cs typeface="Arial" pitchFamily="34" charset="0"/>
              </a:rPr>
              <a:t>Thoughtrock.com</a:t>
            </a:r>
            <a:endParaRPr lang="en-CA" sz="1600" dirty="0">
              <a:solidFill>
                <a:schemeClr val="bg1"/>
              </a:solidFill>
              <a:latin typeface="Arial" pitchFamily="34" charset="0"/>
              <a:cs typeface="Arial" pitchFamily="34" charset="0"/>
            </a:endParaRPr>
          </a:p>
        </p:txBody>
      </p:sp>
      <p:sp>
        <p:nvSpPr>
          <p:cNvPr id="29" name="Rectangle 28"/>
          <p:cNvSpPr/>
          <p:nvPr/>
        </p:nvSpPr>
        <p:spPr>
          <a:xfrm>
            <a:off x="-92649" y="1331596"/>
            <a:ext cx="9262349" cy="153188"/>
          </a:xfrm>
          <a:prstGeom prst="rect">
            <a:avLst/>
          </a:prstGeom>
          <a:gradFill flip="none" rotWithShape="1">
            <a:gsLst>
              <a:gs pos="100000">
                <a:schemeClr val="tx1"/>
              </a:gs>
              <a:gs pos="19000">
                <a:schemeClr val="tx1"/>
              </a:gs>
              <a:gs pos="94000">
                <a:schemeClr val="tx1">
                  <a:lumMod val="75000"/>
                  <a:lumOff val="25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33" name="TextBox 32"/>
          <p:cNvSpPr txBox="1"/>
          <p:nvPr/>
        </p:nvSpPr>
        <p:spPr>
          <a:xfrm>
            <a:off x="467544" y="1716831"/>
            <a:ext cx="5688632" cy="707886"/>
          </a:xfrm>
          <a:prstGeom prst="rect">
            <a:avLst/>
          </a:prstGeom>
          <a:noFill/>
        </p:spPr>
        <p:txBody>
          <a:bodyPr wrap="square" rtlCol="0">
            <a:spAutoFit/>
          </a:bodyPr>
          <a:lstStyle/>
          <a:p>
            <a:r>
              <a:rPr lang="en-CA" sz="2000" b="1" dirty="0"/>
              <a:t>Communications Management: Promoting the Value of Your Services</a:t>
            </a:r>
            <a:endParaRPr lang="en-CA" sz="2000" b="1" dirty="0"/>
          </a:p>
        </p:txBody>
      </p:sp>
      <p:sp>
        <p:nvSpPr>
          <p:cNvPr id="34" name="TextBox 33"/>
          <p:cNvSpPr txBox="1"/>
          <p:nvPr/>
        </p:nvSpPr>
        <p:spPr>
          <a:xfrm>
            <a:off x="460375" y="2820614"/>
            <a:ext cx="5914299" cy="2492990"/>
          </a:xfrm>
          <a:prstGeom prst="rect">
            <a:avLst/>
          </a:prstGeom>
          <a:noFill/>
        </p:spPr>
        <p:txBody>
          <a:bodyPr wrap="square" rtlCol="0">
            <a:spAutoFit/>
          </a:bodyPr>
          <a:lstStyle/>
          <a:p>
            <a:r>
              <a:rPr lang="en-CA" sz="1400" dirty="0"/>
              <a:t>Creating a communications plan for your IT organization will help define communication efforts so your message is consistent and the value of your services is clearly articulated. </a:t>
            </a:r>
            <a:endParaRPr lang="en-CA" sz="1400" dirty="0" smtClean="0"/>
          </a:p>
          <a:p>
            <a:endParaRPr lang="en-CA" sz="1400" dirty="0"/>
          </a:p>
          <a:p>
            <a:r>
              <a:rPr lang="en-CA" sz="1400" b="1" dirty="0" smtClean="0"/>
              <a:t>What You’re Going To Learn Today:</a:t>
            </a:r>
            <a:endParaRPr lang="en-CA" sz="1400" b="1" dirty="0"/>
          </a:p>
          <a:p>
            <a:r>
              <a:rPr lang="en-CA" sz="1400" dirty="0"/>
              <a:t> </a:t>
            </a:r>
          </a:p>
          <a:p>
            <a:r>
              <a:rPr lang="en-CA" sz="1400" dirty="0"/>
              <a:t>1.  </a:t>
            </a:r>
            <a:r>
              <a:rPr lang="en-CA" sz="1400" dirty="0" smtClean="0"/>
              <a:t>How to </a:t>
            </a:r>
            <a:r>
              <a:rPr lang="en-CA" sz="1400" dirty="0"/>
              <a:t>create a communications plan the old-fashioned way</a:t>
            </a:r>
          </a:p>
          <a:p>
            <a:r>
              <a:rPr lang="en-CA" sz="1400" dirty="0"/>
              <a:t>2.  </a:t>
            </a:r>
            <a:r>
              <a:rPr lang="en-CA" sz="1400" dirty="0" smtClean="0"/>
              <a:t>How </a:t>
            </a:r>
            <a:r>
              <a:rPr lang="en-CA" sz="1400" dirty="0" err="1" smtClean="0"/>
              <a:t>how</a:t>
            </a:r>
            <a:r>
              <a:rPr lang="en-CA" sz="1400" dirty="0" smtClean="0"/>
              <a:t> </a:t>
            </a:r>
            <a:r>
              <a:rPr lang="en-CA" sz="1400" dirty="0"/>
              <a:t>to execute your communications plan using social media. </a:t>
            </a:r>
          </a:p>
          <a:p>
            <a:r>
              <a:rPr lang="en-CA" sz="1400" dirty="0"/>
              <a:t>3.  Get the tools to emulate the best marketing companies in the world, right from your </a:t>
            </a:r>
            <a:r>
              <a:rPr lang="en-CA" sz="1400" dirty="0" smtClean="0"/>
              <a:t>IT shop</a:t>
            </a:r>
            <a:r>
              <a:rPr lang="en-CA" sz="1400" dirty="0"/>
              <a:t>.</a:t>
            </a:r>
          </a:p>
          <a:p>
            <a:endParaRPr lang="en-US" sz="1600" dirty="0"/>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t="4250" b="9605"/>
          <a:stretch/>
        </p:blipFill>
        <p:spPr>
          <a:xfrm>
            <a:off x="6729643" y="1782389"/>
            <a:ext cx="1735491" cy="2076450"/>
          </a:xfrm>
          <a:prstGeom prst="rect">
            <a:avLst/>
          </a:prstGeom>
        </p:spPr>
      </p:pic>
    </p:spTree>
    <p:extLst>
      <p:ext uri="{BB962C8B-B14F-4D97-AF65-F5344CB8AC3E}">
        <p14:creationId xmlns:p14="http://schemas.microsoft.com/office/powerpoint/2010/main" val="299131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b="1" dirty="0" smtClean="0"/>
              <a:t>Value</a:t>
            </a:r>
          </a:p>
          <a:p>
            <a:r>
              <a:rPr lang="en-US" dirty="0" smtClean="0"/>
              <a:t>Aren’t </a:t>
            </a:r>
            <a:r>
              <a:rPr lang="en-US" dirty="0"/>
              <a:t>we selling something?</a:t>
            </a:r>
          </a:p>
          <a:p>
            <a:pPr lvl="1"/>
            <a:r>
              <a:rPr lang="en-US" dirty="0" smtClean="0"/>
              <a:t>Services</a:t>
            </a:r>
          </a:p>
          <a:p>
            <a:r>
              <a:rPr lang="en-US" dirty="0" smtClean="0"/>
              <a:t>Does the customer know how to obtain your services?</a:t>
            </a:r>
          </a:p>
          <a:p>
            <a:endParaRPr lang="en-US" dirty="0"/>
          </a:p>
        </p:txBody>
      </p:sp>
      <p:sp>
        <p:nvSpPr>
          <p:cNvPr id="4" name="Text Placeholder 3"/>
          <p:cNvSpPr>
            <a:spLocks noGrp="1"/>
          </p:cNvSpPr>
          <p:nvPr>
            <p:ph sz="half" idx="2"/>
          </p:nvPr>
        </p:nvSpPr>
        <p:spPr/>
        <p:txBody>
          <a:bodyPr>
            <a:normAutofit lnSpcReduction="10000"/>
          </a:bodyPr>
          <a:lstStyle/>
          <a:p>
            <a:pPr marL="0" indent="0" algn="ctr">
              <a:buNone/>
            </a:pPr>
            <a:r>
              <a:rPr lang="en-US" b="1" dirty="0" smtClean="0"/>
              <a:t>Alignment</a:t>
            </a:r>
          </a:p>
          <a:p>
            <a:r>
              <a:rPr lang="en-US" dirty="0"/>
              <a:t>Is the business included in your planning?</a:t>
            </a:r>
          </a:p>
          <a:p>
            <a:r>
              <a:rPr lang="en-US" dirty="0"/>
              <a:t>Do they sit at the table?</a:t>
            </a:r>
          </a:p>
          <a:p>
            <a:r>
              <a:rPr lang="en-US" dirty="0"/>
              <a:t>Are there black out periods?</a:t>
            </a:r>
          </a:p>
          <a:p>
            <a:pPr lvl="1"/>
            <a:r>
              <a:rPr lang="en-US" dirty="0"/>
              <a:t>i.e</a:t>
            </a:r>
            <a:r>
              <a:rPr lang="en-US" dirty="0" smtClean="0"/>
              <a:t>. </a:t>
            </a:r>
            <a:r>
              <a:rPr lang="en-US" dirty="0"/>
              <a:t>Higher Education, Insurance, retail (Black Friday)</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559" y="4665036"/>
            <a:ext cx="2714625" cy="203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791CE22D-0486-4560-A95F-A6D5AC683099}" type="slidenum">
              <a:rPr lang="en-US" smtClean="0"/>
              <a:pPr>
                <a:defRPr/>
              </a:pPr>
              <a:t>10</a:t>
            </a:fld>
            <a:endParaRPr lang="en-US" dirty="0"/>
          </a:p>
        </p:txBody>
      </p:sp>
    </p:spTree>
    <p:extLst>
      <p:ext uri="{BB962C8B-B14F-4D97-AF65-F5344CB8AC3E}">
        <p14:creationId xmlns:p14="http://schemas.microsoft.com/office/powerpoint/2010/main" val="2005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Perception - Do You Have a Plan?</a:t>
            </a:r>
            <a:endParaRPr lang="en-US" dirty="0"/>
          </a:p>
        </p:txBody>
      </p:sp>
      <p:sp>
        <p:nvSpPr>
          <p:cNvPr id="3" name="Content Placeholder 2"/>
          <p:cNvSpPr>
            <a:spLocks noGrp="1"/>
          </p:cNvSpPr>
          <p:nvPr>
            <p:ph idx="1"/>
          </p:nvPr>
        </p:nvSpPr>
        <p:spPr/>
        <p:txBody>
          <a:bodyPr>
            <a:normAutofit/>
          </a:bodyPr>
          <a:lstStyle/>
          <a:p>
            <a:r>
              <a:rPr lang="en-US" dirty="0" smtClean="0"/>
              <a:t>Process to keep customer in the loop</a:t>
            </a:r>
          </a:p>
          <a:p>
            <a:r>
              <a:rPr lang="en-US" dirty="0" smtClean="0"/>
              <a:t>Management support</a:t>
            </a:r>
          </a:p>
          <a:p>
            <a:r>
              <a:rPr lang="en-US" dirty="0" smtClean="0"/>
              <a:t>Is communication aligned with;</a:t>
            </a:r>
          </a:p>
          <a:p>
            <a:pPr lvl="1"/>
            <a:r>
              <a:rPr lang="en-US" dirty="0"/>
              <a:t>Service Level Agreements - SLA</a:t>
            </a:r>
          </a:p>
          <a:p>
            <a:pPr lvl="1"/>
            <a:r>
              <a:rPr lang="en-US" dirty="0"/>
              <a:t>Underpinning Contracts - UC</a:t>
            </a:r>
          </a:p>
          <a:p>
            <a:pPr lvl="1"/>
            <a:r>
              <a:rPr lang="en-US" dirty="0"/>
              <a:t>Operating Level Agreements - OLA</a:t>
            </a:r>
          </a:p>
          <a:p>
            <a:pPr lvl="1"/>
            <a:endParaRPr lang="en-US" dirty="0" smtClean="0"/>
          </a:p>
        </p:txBody>
      </p:sp>
      <p:pic>
        <p:nvPicPr>
          <p:cNvPr id="4" name="Picture 2" descr="C:\Users\evidal\AppData\Local\Microsoft\Windows\Temporary Internet Files\Content.IE5\2RGSBZ9B\MC90028694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728" y="2248457"/>
            <a:ext cx="2083271" cy="19079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11</a:t>
            </a:fld>
            <a:endParaRPr lang="en-US" dirty="0"/>
          </a:p>
        </p:txBody>
      </p:sp>
    </p:spTree>
    <p:extLst>
      <p:ext uri="{BB962C8B-B14F-4D97-AF65-F5344CB8AC3E}">
        <p14:creationId xmlns:p14="http://schemas.microsoft.com/office/powerpoint/2010/main" val="173982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and Methods</a:t>
            </a:r>
            <a:endParaRPr lang="en-US" dirty="0"/>
          </a:p>
        </p:txBody>
      </p:sp>
      <p:sp>
        <p:nvSpPr>
          <p:cNvPr id="3" name="Content Placeholder 2"/>
          <p:cNvSpPr>
            <a:spLocks noGrp="1"/>
          </p:cNvSpPr>
          <p:nvPr>
            <p:ph idx="1"/>
          </p:nvPr>
        </p:nvSpPr>
        <p:spPr/>
        <p:txBody>
          <a:bodyPr>
            <a:noAutofit/>
          </a:bodyPr>
          <a:lstStyle/>
          <a:p>
            <a:r>
              <a:rPr lang="en-US" sz="2800" dirty="0" smtClean="0"/>
              <a:t>Newsletter</a:t>
            </a:r>
          </a:p>
          <a:p>
            <a:r>
              <a:rPr lang="en-US" sz="2800" dirty="0" smtClean="0"/>
              <a:t>Email</a:t>
            </a:r>
          </a:p>
          <a:p>
            <a:r>
              <a:rPr lang="en-US" sz="2800" dirty="0" smtClean="0"/>
              <a:t>Social Media</a:t>
            </a:r>
          </a:p>
          <a:p>
            <a:r>
              <a:rPr lang="en-US" sz="2800" dirty="0" smtClean="0"/>
              <a:t>Web Site</a:t>
            </a:r>
          </a:p>
          <a:p>
            <a:r>
              <a:rPr lang="en-US" sz="2800" dirty="0" smtClean="0"/>
              <a:t>Intranet/SharePoint</a:t>
            </a:r>
          </a:p>
          <a:p>
            <a:r>
              <a:rPr lang="en-US" sz="2800" dirty="0" smtClean="0"/>
              <a:t>Phone Calls</a:t>
            </a:r>
          </a:p>
          <a:p>
            <a:r>
              <a:rPr lang="en-US" sz="2800" dirty="0" smtClean="0"/>
              <a:t>Face to Face</a:t>
            </a:r>
          </a:p>
          <a:p>
            <a:r>
              <a:rPr lang="en-US" sz="2800" dirty="0" smtClean="0"/>
              <a:t>Brown Bag Lunch and Learn</a:t>
            </a:r>
          </a:p>
          <a:p>
            <a:r>
              <a:rPr lang="en-US" sz="2800" dirty="0" smtClean="0"/>
              <a:t>VoIP phones</a:t>
            </a:r>
          </a:p>
          <a:p>
            <a:r>
              <a:rPr lang="en-US" sz="2800" dirty="0" smtClean="0"/>
              <a:t>30 second video clip</a:t>
            </a:r>
            <a:endParaRPr lang="en-US" sz="2800" dirty="0"/>
          </a:p>
        </p:txBody>
      </p:sp>
      <p:pic>
        <p:nvPicPr>
          <p:cNvPr id="2050" name="Picture 2" descr="C:\Users\evidal\AppData\Local\Microsoft\Windows\Temporary Internet Files\Content.IE5\XHCX5701\MC90044203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900" y="1959945"/>
            <a:ext cx="2416856" cy="27566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12</a:t>
            </a:fld>
            <a:endParaRPr lang="en-US" dirty="0"/>
          </a:p>
        </p:txBody>
      </p:sp>
    </p:spTree>
    <p:extLst>
      <p:ext uri="{BB962C8B-B14F-4D97-AF65-F5344CB8AC3E}">
        <p14:creationId xmlns:p14="http://schemas.microsoft.com/office/powerpoint/2010/main" val="135045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sends the message?</a:t>
            </a:r>
            <a:endParaRPr lang="en-US" dirty="0"/>
          </a:p>
        </p:txBody>
      </p:sp>
      <p:pic>
        <p:nvPicPr>
          <p:cNvPr id="1026" name="Picture 2" descr="C:\Users\evidal\AppData\Local\Microsoft\Windows\Temporary Internet Files\Content.IE5\LEBFULL9\MP9004484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79" y="1824292"/>
            <a:ext cx="3295403" cy="40777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vidal\AppData\Local\Microsoft\Windows\Temporary Internet Files\Content.IE5\D18I0TFA\MP90031419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097" y="1600198"/>
            <a:ext cx="3429000" cy="45259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791CE22D-0486-4560-A95F-A6D5AC683099}" type="slidenum">
              <a:rPr lang="en-US" smtClean="0"/>
              <a:pPr>
                <a:defRPr/>
              </a:pPr>
              <a:t>13</a:t>
            </a:fld>
            <a:endParaRPr lang="en-US" dirty="0"/>
          </a:p>
        </p:txBody>
      </p:sp>
    </p:spTree>
    <p:extLst>
      <p:ext uri="{BB962C8B-B14F-4D97-AF65-F5344CB8AC3E}">
        <p14:creationId xmlns:p14="http://schemas.microsoft.com/office/powerpoint/2010/main" val="331064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Plan</a:t>
            </a:r>
          </a:p>
        </p:txBody>
      </p:sp>
      <p:sp>
        <p:nvSpPr>
          <p:cNvPr id="3" name="Content Placeholder 2"/>
          <p:cNvSpPr>
            <a:spLocks noGrp="1"/>
          </p:cNvSpPr>
          <p:nvPr>
            <p:ph idx="1"/>
          </p:nvPr>
        </p:nvSpPr>
        <p:spPr/>
        <p:txBody>
          <a:bodyPr>
            <a:normAutofit lnSpcReduction="10000"/>
          </a:bodyPr>
          <a:lstStyle/>
          <a:p>
            <a:r>
              <a:rPr lang="en-US" dirty="0"/>
              <a:t>SPOM – IT Marketing </a:t>
            </a:r>
            <a:r>
              <a:rPr lang="en-US" dirty="0" smtClean="0"/>
              <a:t>Department</a:t>
            </a:r>
            <a:endParaRPr lang="en-US" dirty="0"/>
          </a:p>
          <a:p>
            <a:r>
              <a:rPr lang="en-US" dirty="0" smtClean="0"/>
              <a:t>Who communicates your message?</a:t>
            </a:r>
          </a:p>
          <a:p>
            <a:pPr lvl="1"/>
            <a:r>
              <a:rPr lang="en-US" dirty="0" smtClean="0"/>
              <a:t>Liaison, Director</a:t>
            </a:r>
          </a:p>
          <a:p>
            <a:r>
              <a:rPr lang="en-US" dirty="0" smtClean="0"/>
              <a:t>Who </a:t>
            </a:r>
            <a:r>
              <a:rPr lang="en-US" dirty="0"/>
              <a:t>is the right person, what skills are required?</a:t>
            </a:r>
          </a:p>
          <a:p>
            <a:pPr lvl="1"/>
            <a:r>
              <a:rPr lang="en-US" dirty="0" smtClean="0"/>
              <a:t>Strong </a:t>
            </a:r>
            <a:r>
              <a:rPr lang="en-US" dirty="0"/>
              <a:t>customer service</a:t>
            </a:r>
          </a:p>
          <a:p>
            <a:pPr lvl="1"/>
            <a:r>
              <a:rPr lang="en-US" dirty="0"/>
              <a:t>Internal person familiar with organization</a:t>
            </a:r>
          </a:p>
          <a:p>
            <a:pPr lvl="1"/>
            <a:r>
              <a:rPr lang="en-US" dirty="0" smtClean="0"/>
              <a:t>Held several </a:t>
            </a:r>
            <a:r>
              <a:rPr lang="en-US" dirty="0"/>
              <a:t>roles within the company</a:t>
            </a:r>
          </a:p>
          <a:p>
            <a:pPr lvl="1"/>
            <a:r>
              <a:rPr lang="en-US" dirty="0"/>
              <a:t>IT leader </a:t>
            </a:r>
            <a:r>
              <a:rPr lang="en-US" dirty="0" smtClean="0"/>
              <a:t>within</a:t>
            </a:r>
            <a:endParaRPr lang="en-US" dirty="0"/>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14</a:t>
            </a:fld>
            <a:endParaRPr lang="en-US" dirty="0"/>
          </a:p>
        </p:txBody>
      </p:sp>
    </p:spTree>
    <p:extLst>
      <p:ext uri="{BB962C8B-B14F-4D97-AF65-F5344CB8AC3E}">
        <p14:creationId xmlns:p14="http://schemas.microsoft.com/office/powerpoint/2010/main" val="550112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Plan</a:t>
            </a:r>
          </a:p>
        </p:txBody>
      </p:sp>
      <p:sp>
        <p:nvSpPr>
          <p:cNvPr id="3" name="Content Placeholder 2"/>
          <p:cNvSpPr>
            <a:spLocks noGrp="1"/>
          </p:cNvSpPr>
          <p:nvPr>
            <p:ph sz="half" idx="1"/>
          </p:nvPr>
        </p:nvSpPr>
        <p:spPr/>
        <p:txBody>
          <a:bodyPr/>
          <a:lstStyle/>
          <a:p>
            <a:r>
              <a:rPr lang="en-US" dirty="0" smtClean="0"/>
              <a:t>List of Approvers</a:t>
            </a:r>
          </a:p>
          <a:p>
            <a:r>
              <a:rPr lang="en-US" dirty="0" smtClean="0"/>
              <a:t>List of Authors</a:t>
            </a:r>
          </a:p>
          <a:p>
            <a:r>
              <a:rPr lang="en-US" dirty="0" smtClean="0"/>
              <a:t>Forms</a:t>
            </a:r>
          </a:p>
          <a:p>
            <a:r>
              <a:rPr lang="en-US" dirty="0" smtClean="0"/>
              <a:t>Less people involved the better</a:t>
            </a:r>
            <a:endParaRPr lang="en-US" dirty="0"/>
          </a:p>
        </p:txBody>
      </p:sp>
      <p:pic>
        <p:nvPicPr>
          <p:cNvPr id="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82639" y="1600200"/>
            <a:ext cx="36041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791CE22D-0486-4560-A95F-A6D5AC683099}" type="slidenum">
              <a:rPr lang="en-US" smtClean="0"/>
              <a:pPr>
                <a:defRPr/>
              </a:pPr>
              <a:t>15</a:t>
            </a:fld>
            <a:endParaRPr lang="en-US" dirty="0"/>
          </a:p>
        </p:txBody>
      </p:sp>
    </p:spTree>
    <p:extLst>
      <p:ext uri="{BB962C8B-B14F-4D97-AF65-F5344CB8AC3E}">
        <p14:creationId xmlns:p14="http://schemas.microsoft.com/office/powerpoint/2010/main" val="446340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Send the Message</a:t>
            </a:r>
            <a:endParaRPr lang="en-US" dirty="0"/>
          </a:p>
        </p:txBody>
      </p:sp>
      <p:sp>
        <p:nvSpPr>
          <p:cNvPr id="3" name="Content Placeholder 2"/>
          <p:cNvSpPr>
            <a:spLocks noGrp="1"/>
          </p:cNvSpPr>
          <p:nvPr>
            <p:ph idx="1"/>
          </p:nvPr>
        </p:nvSpPr>
        <p:spPr/>
        <p:txBody>
          <a:bodyPr/>
          <a:lstStyle/>
          <a:p>
            <a:r>
              <a:rPr lang="en-US" dirty="0" smtClean="0"/>
              <a:t>Reactive or Proactive?</a:t>
            </a:r>
          </a:p>
          <a:p>
            <a:r>
              <a:rPr lang="en-US" dirty="0" smtClean="0"/>
              <a:t>How often is message sent?</a:t>
            </a:r>
          </a:p>
          <a:p>
            <a:r>
              <a:rPr lang="en-US" dirty="0" smtClean="0"/>
              <a:t>Post mortem message</a:t>
            </a:r>
          </a:p>
          <a:p>
            <a:pPr lvl="1"/>
            <a:r>
              <a:rPr lang="en-US" dirty="0"/>
              <a:t>N</a:t>
            </a:r>
            <a:r>
              <a:rPr lang="en-US" dirty="0" smtClean="0"/>
              <a:t>ot too technical</a:t>
            </a:r>
          </a:p>
          <a:p>
            <a:pPr lvl="1"/>
            <a:r>
              <a:rPr lang="en-US" dirty="0" smtClean="0"/>
              <a:t>What happened</a:t>
            </a:r>
          </a:p>
          <a:p>
            <a:pPr lvl="1"/>
            <a:r>
              <a:rPr lang="en-US" dirty="0" smtClean="0"/>
              <a:t>How to prevent in future</a:t>
            </a:r>
          </a:p>
          <a:p>
            <a:r>
              <a:rPr lang="en-US" dirty="0" smtClean="0"/>
              <a:t>Internal/External Customer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709" y="2755075"/>
            <a:ext cx="2850860" cy="203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16</a:t>
            </a:fld>
            <a:endParaRPr lang="en-US" dirty="0"/>
          </a:p>
        </p:txBody>
      </p:sp>
    </p:spTree>
    <p:extLst>
      <p:ext uri="{BB962C8B-B14F-4D97-AF65-F5344CB8AC3E}">
        <p14:creationId xmlns:p14="http://schemas.microsoft.com/office/powerpoint/2010/main" val="75971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Announcements</a:t>
            </a:r>
            <a:endParaRPr lang="en-US" dirty="0"/>
          </a:p>
        </p:txBody>
      </p:sp>
      <p:sp>
        <p:nvSpPr>
          <p:cNvPr id="3" name="Content Placeholder 2"/>
          <p:cNvSpPr>
            <a:spLocks noGrp="1"/>
          </p:cNvSpPr>
          <p:nvPr>
            <p:ph sz="half" idx="1"/>
          </p:nvPr>
        </p:nvSpPr>
        <p:spPr/>
        <p:txBody>
          <a:bodyPr/>
          <a:lstStyle/>
          <a:p>
            <a:r>
              <a:rPr lang="en-US" dirty="0" smtClean="0"/>
              <a:t>Maintenance</a:t>
            </a:r>
          </a:p>
          <a:p>
            <a:r>
              <a:rPr lang="en-US" dirty="0" smtClean="0"/>
              <a:t>Scheduled Upgrades/Expected Downtime</a:t>
            </a:r>
          </a:p>
          <a:p>
            <a:r>
              <a:rPr lang="en-US" dirty="0" smtClean="0"/>
              <a:t>Unexpected Downtime</a:t>
            </a:r>
          </a:p>
          <a:p>
            <a:r>
              <a:rPr lang="en-US" dirty="0" smtClean="0"/>
              <a:t>Delivery of a new service</a:t>
            </a:r>
          </a:p>
          <a:p>
            <a:r>
              <a:rPr lang="en-US" dirty="0" smtClean="0"/>
              <a:t>Training</a:t>
            </a:r>
          </a:p>
        </p:txBody>
      </p:sp>
      <p:sp>
        <p:nvSpPr>
          <p:cNvPr id="4" name="Content Placeholder 3"/>
          <p:cNvSpPr>
            <a:spLocks noGrp="1"/>
          </p:cNvSpPr>
          <p:nvPr>
            <p:ph sz="half" idx="2"/>
          </p:nvPr>
        </p:nvSpPr>
        <p:spPr/>
        <p:txBody>
          <a:bodyPr/>
          <a:lstStyle/>
          <a:p>
            <a:r>
              <a:rPr lang="en-US" dirty="0" smtClean="0"/>
              <a:t>Urgent/Non-Urgent</a:t>
            </a:r>
          </a:p>
          <a:p>
            <a:r>
              <a:rPr lang="en-US" dirty="0" smtClean="0"/>
              <a:t>Internal/External</a:t>
            </a:r>
          </a:p>
          <a:p>
            <a:endParaRPr lang="en-US" dirty="0" smtClean="0"/>
          </a:p>
          <a:p>
            <a:endParaRPr lang="en-US" dirty="0" smtClean="0"/>
          </a:p>
        </p:txBody>
      </p:sp>
      <p:pic>
        <p:nvPicPr>
          <p:cNvPr id="3074" name="Picture 2" descr="C:\Users\evidal\AppData\Local\Microsoft\Windows\Temporary Internet Files\Content.IE5\2RGSBZ9B\MC9002334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636" y="3179804"/>
            <a:ext cx="2302598" cy="24459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791CE22D-0486-4560-A95F-A6D5AC683099}" type="slidenum">
              <a:rPr lang="en-US" smtClean="0"/>
              <a:pPr>
                <a:defRPr/>
              </a:pPr>
              <a:t>17</a:t>
            </a:fld>
            <a:endParaRPr lang="en-US" dirty="0"/>
          </a:p>
        </p:txBody>
      </p:sp>
    </p:spTree>
    <p:extLst>
      <p:ext uri="{BB962C8B-B14F-4D97-AF65-F5344CB8AC3E}">
        <p14:creationId xmlns:p14="http://schemas.microsoft.com/office/powerpoint/2010/main" val="41489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Prioritization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651525261"/>
              </p:ext>
            </p:extLst>
          </p:nvPr>
        </p:nvGraphicFramePr>
        <p:xfrm>
          <a:off x="1151907" y="1600200"/>
          <a:ext cx="3648659" cy="4525963"/>
        </p:xfrm>
        <a:graphic>
          <a:graphicData uri="http://schemas.openxmlformats.org/drawingml/2006/table">
            <a:tbl>
              <a:tblPr firstRow="1" bandRow="1">
                <a:tableStyleId>{912C8C85-51F0-491E-9774-3900AFEF0FD7}</a:tableStyleId>
              </a:tblPr>
              <a:tblGrid>
                <a:gridCol w="589190"/>
                <a:gridCol w="908753"/>
                <a:gridCol w="554280"/>
                <a:gridCol w="1032580"/>
                <a:gridCol w="563856"/>
              </a:tblGrid>
              <a:tr h="898667">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Urgency</a:t>
                      </a:r>
                    </a:p>
                  </a:txBody>
                  <a:tcPr marL="78815" marR="78815" vert="vert270" anchor="ctr"/>
                </a:tc>
                <a:tc gridSpan="4">
                  <a:txBody>
                    <a:bodyPr/>
                    <a:lstStyle/>
                    <a:p>
                      <a:pPr algn="ctr"/>
                      <a:r>
                        <a:rPr lang="en-US" sz="2400" dirty="0" smtClean="0"/>
                        <a:t>Impact</a:t>
                      </a:r>
                      <a:endParaRPr lang="en-US" sz="2400" dirty="0"/>
                    </a:p>
                  </a:txBody>
                  <a:tcPr marL="78815" marR="78815" anchor="ctr">
                    <a:lnB w="12700" cap="flat" cmpd="sng" algn="ctr">
                      <a:solidFill>
                        <a:schemeClr val="tx1"/>
                      </a:solidFill>
                      <a:prstDash val="solid"/>
                      <a:round/>
                      <a:headEnd type="none" w="med" len="med"/>
                      <a:tailEnd type="none" w="med" len="med"/>
                    </a:lnB>
                  </a:tcPr>
                </a:tc>
                <a:tc hMerge="1">
                  <a:txBody>
                    <a:bodyPr/>
                    <a:lstStyle/>
                    <a:p>
                      <a:pPr algn="ctr"/>
                      <a:endParaRPr lang="en-US" sz="3200" dirty="0"/>
                    </a:p>
                  </a:txBody>
                  <a:tcPr anchor="ctr"/>
                </a:tc>
                <a:tc hMerge="1">
                  <a:txBody>
                    <a:bodyPr/>
                    <a:lstStyle/>
                    <a:p>
                      <a:pPr algn="ctr"/>
                      <a:endParaRPr lang="en-US" sz="3200" dirty="0"/>
                    </a:p>
                  </a:txBody>
                  <a:tcPr anchor="ctr"/>
                </a:tc>
                <a:tc hMerge="1">
                  <a:txBody>
                    <a:bodyPr/>
                    <a:lstStyle/>
                    <a:p>
                      <a:pPr algn="ctr"/>
                      <a:endParaRPr lang="en-US" sz="3200" dirty="0"/>
                    </a:p>
                  </a:txBody>
                  <a:tcPr anchor="ctr"/>
                </a:tc>
              </a:tr>
              <a:tr h="1051789">
                <a:tc vMerge="1">
                  <a:txBody>
                    <a:bodyPr/>
                    <a:lstStyle/>
                    <a:p>
                      <a:endParaRPr lang="en-US" dirty="0"/>
                    </a:p>
                  </a:txBody>
                  <a:tcPr/>
                </a:tc>
                <a:tc>
                  <a:txBody>
                    <a:bodyPr/>
                    <a:lstStyle/>
                    <a:p>
                      <a:pPr algn="ct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High</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Medium</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859">
                <a:tc vMerge="1">
                  <a:txBody>
                    <a:bodyPr/>
                    <a:lstStyle/>
                    <a:p>
                      <a:endParaRPr lang="en-US" dirty="0"/>
                    </a:p>
                  </a:txBody>
                  <a:tcPr/>
                </a:tc>
                <a:tc>
                  <a:txBody>
                    <a:bodyPr/>
                    <a:lstStyle/>
                    <a:p>
                      <a:pPr algn="ctr"/>
                      <a:r>
                        <a:rPr lang="en-US" sz="1600" dirty="0" smtClean="0"/>
                        <a:t>High</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1789">
                <a:tc vMerge="1">
                  <a:txBody>
                    <a:bodyPr/>
                    <a:lstStyle/>
                    <a:p>
                      <a:endParaRPr lang="en-US" dirty="0"/>
                    </a:p>
                  </a:txBody>
                  <a:tcPr/>
                </a:tc>
                <a:tc>
                  <a:txBody>
                    <a:bodyPr/>
                    <a:lstStyle/>
                    <a:p>
                      <a:pPr algn="ctr"/>
                      <a:r>
                        <a:rPr lang="en-US" sz="1600" dirty="0" smtClean="0"/>
                        <a:t>Medium</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859">
                <a:tc vMerge="1">
                  <a:txBody>
                    <a:bodyPr/>
                    <a:lstStyle/>
                    <a:p>
                      <a:endParaRPr lang="en-US" dirty="0"/>
                    </a:p>
                  </a:txBody>
                  <a:tcPr/>
                </a:tc>
                <a:tc>
                  <a:txBody>
                    <a:bodyPr/>
                    <a:lstStyle/>
                    <a:p>
                      <a:pPr algn="ctr"/>
                      <a:r>
                        <a:rPr lang="en-US" sz="1600" dirty="0" smtClean="0"/>
                        <a:t>Low</a:t>
                      </a:r>
                      <a:endParaRPr lang="en-US" sz="16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a:t>
                      </a:r>
                      <a:endParaRPr lang="en-US" sz="2000" dirty="0"/>
                    </a:p>
                  </a:txBody>
                  <a:tcPr marL="78815" marR="788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804614261"/>
              </p:ext>
            </p:extLst>
          </p:nvPr>
        </p:nvGraphicFramePr>
        <p:xfrm>
          <a:off x="5029200" y="1600200"/>
          <a:ext cx="3657600" cy="4525963"/>
        </p:xfrm>
        <a:graphic>
          <a:graphicData uri="http://schemas.openxmlformats.org/drawingml/2006/table">
            <a:tbl>
              <a:tblPr firstRow="1" bandRow="1">
                <a:tableStyleId>{912C8C85-51F0-491E-9774-3900AFEF0FD7}</a:tableStyleId>
              </a:tblPr>
              <a:tblGrid>
                <a:gridCol w="1828800"/>
                <a:gridCol w="1828800"/>
              </a:tblGrid>
              <a:tr h="894668">
                <a:tc>
                  <a:txBody>
                    <a:bodyPr/>
                    <a:lstStyle/>
                    <a:p>
                      <a:pPr algn="ctr"/>
                      <a:r>
                        <a:rPr lang="en-US" sz="2000" dirty="0" smtClean="0"/>
                        <a:t>Priority</a:t>
                      </a:r>
                      <a:endParaRPr lang="en-US" sz="2000" dirty="0"/>
                    </a:p>
                  </a:txBody>
                  <a:tcPr anchor="ctr">
                    <a:lnB w="12700" cap="flat" cmpd="sng" algn="ctr">
                      <a:solidFill>
                        <a:schemeClr val="tx1"/>
                      </a:solidFill>
                      <a:prstDash val="solid"/>
                      <a:round/>
                      <a:headEnd type="none" w="med" len="med"/>
                      <a:tailEnd type="none" w="med" len="med"/>
                    </a:lnB>
                  </a:tcPr>
                </a:tc>
                <a:tc>
                  <a:txBody>
                    <a:bodyPr/>
                    <a:lstStyle/>
                    <a:p>
                      <a:pPr algn="ctr"/>
                      <a:r>
                        <a:rPr lang="en-US" sz="2000" dirty="0" smtClean="0"/>
                        <a:t>Description</a:t>
                      </a:r>
                      <a:endParaRPr lang="en-US" sz="2000" dirty="0"/>
                    </a:p>
                  </a:txBody>
                  <a:tcPr anchor="ctr">
                    <a:lnB w="12700" cap="flat" cmpd="sng" algn="ctr">
                      <a:solidFill>
                        <a:schemeClr val="tx1"/>
                      </a:solidFill>
                      <a:prstDash val="solid"/>
                      <a:round/>
                      <a:headEnd type="none" w="med" len="med"/>
                      <a:tailEnd type="none" w="med" len="med"/>
                    </a:lnB>
                  </a:tcPr>
                </a:tc>
              </a:tr>
              <a:tr h="726259">
                <a:tc>
                  <a:txBody>
                    <a:bodyPr/>
                    <a:lstStyle/>
                    <a:p>
                      <a:pPr algn="ctr"/>
                      <a:r>
                        <a:rPr lang="en-US" sz="2000" dirty="0" smtClean="0"/>
                        <a:t>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Critical</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259">
                <a:tc>
                  <a:txBody>
                    <a:bodyPr/>
                    <a:lstStyle/>
                    <a:p>
                      <a:pPr algn="ctr"/>
                      <a:r>
                        <a:rPr lang="en-US" sz="2000" dirty="0" smtClean="0"/>
                        <a:t>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High</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259">
                <a:tc>
                  <a:txBody>
                    <a:bodyPr/>
                    <a:lstStyle/>
                    <a:p>
                      <a:pPr algn="ctr"/>
                      <a:r>
                        <a:rPr lang="en-US" sz="2000" dirty="0" smtClean="0"/>
                        <a:t>3</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Medium</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259">
                <a:tc>
                  <a:txBody>
                    <a:bodyPr/>
                    <a:lstStyle/>
                    <a:p>
                      <a:pPr algn="ctr"/>
                      <a:r>
                        <a:rPr lang="en-US" sz="2000" dirty="0" smtClean="0"/>
                        <a:t>4</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Low</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259">
                <a:tc>
                  <a:txBody>
                    <a:bodyPr/>
                    <a:lstStyle/>
                    <a:p>
                      <a:pPr algn="ctr"/>
                      <a:r>
                        <a:rPr lang="en-US" sz="2000" dirty="0" smtClean="0"/>
                        <a:t>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Planned</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Oval 7"/>
          <p:cNvSpPr/>
          <p:nvPr/>
        </p:nvSpPr>
        <p:spPr>
          <a:xfrm>
            <a:off x="6365173" y="2291938"/>
            <a:ext cx="961902" cy="890649"/>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Code Red</a:t>
            </a:r>
            <a:endParaRPr lang="en-US" sz="1600" dirty="0"/>
          </a:p>
        </p:txBody>
      </p:sp>
      <p:sp>
        <p:nvSpPr>
          <p:cNvPr id="9" name="Oval 8"/>
          <p:cNvSpPr/>
          <p:nvPr/>
        </p:nvSpPr>
        <p:spPr>
          <a:xfrm>
            <a:off x="6365173" y="3182587"/>
            <a:ext cx="961902" cy="799604"/>
          </a:xfrm>
          <a:prstGeom prst="ellipse">
            <a:avLst/>
          </a:prstGeom>
          <a:solidFill>
            <a:schemeClr val="accent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Code Blue</a:t>
            </a:r>
            <a:endParaRPr lang="en-US" sz="1600" dirty="0"/>
          </a:p>
        </p:txBody>
      </p:sp>
      <p:sp>
        <p:nvSpPr>
          <p:cNvPr id="10" name="Oval 9"/>
          <p:cNvSpPr/>
          <p:nvPr/>
        </p:nvSpPr>
        <p:spPr>
          <a:xfrm>
            <a:off x="6365173" y="3835730"/>
            <a:ext cx="961901" cy="791686"/>
          </a:xfrm>
          <a:prstGeom prst="ellipse">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Code</a:t>
            </a:r>
            <a:r>
              <a:rPr lang="en-US" sz="1600" dirty="0" smtClean="0">
                <a:solidFill>
                  <a:schemeClr val="tx1"/>
                </a:solidFill>
              </a:rPr>
              <a:t> </a:t>
            </a:r>
            <a:r>
              <a:rPr lang="en-US" sz="1400" dirty="0" smtClean="0">
                <a:solidFill>
                  <a:schemeClr val="tx1"/>
                </a:solidFill>
              </a:rPr>
              <a:t>Yellow</a:t>
            </a:r>
            <a:endParaRPr lang="en-US" sz="1400" dirty="0">
              <a:solidFill>
                <a:schemeClr val="tx1"/>
              </a:solidFill>
            </a:endParaRPr>
          </a:p>
        </p:txBody>
      </p:sp>
      <p:sp>
        <p:nvSpPr>
          <p:cNvPr id="11" name="Oval 10"/>
          <p:cNvSpPr/>
          <p:nvPr/>
        </p:nvSpPr>
        <p:spPr>
          <a:xfrm>
            <a:off x="6365173" y="4627416"/>
            <a:ext cx="961901" cy="805543"/>
          </a:xfrm>
          <a:prstGeom prst="ellipse">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rPr>
              <a:t>Code Green</a:t>
            </a:r>
            <a:endParaRPr lang="en-US" sz="1500" dirty="0">
              <a:solidFill>
                <a:schemeClr val="bg1"/>
              </a:solidFill>
            </a:endParaRPr>
          </a:p>
        </p:txBody>
      </p:sp>
      <p:sp>
        <p:nvSpPr>
          <p:cNvPr id="12" name="Oval 11"/>
          <p:cNvSpPr/>
          <p:nvPr/>
        </p:nvSpPr>
        <p:spPr>
          <a:xfrm>
            <a:off x="6365173" y="5432959"/>
            <a:ext cx="961902" cy="770392"/>
          </a:xfrm>
          <a:prstGeom prst="ellipse">
            <a:avLst/>
          </a:prstGeom>
          <a:solidFill>
            <a:schemeClr val="bg1">
              <a:lumMod val="6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Code Gray</a:t>
            </a:r>
            <a:endParaRPr lang="en-US" sz="1600" dirty="0">
              <a:solidFill>
                <a:schemeClr val="bg1"/>
              </a:solidFill>
            </a:endParaRPr>
          </a:p>
        </p:txBody>
      </p:sp>
      <p:sp>
        <p:nvSpPr>
          <p:cNvPr id="3" name="Slide Number Placeholder 2"/>
          <p:cNvSpPr>
            <a:spLocks noGrp="1"/>
          </p:cNvSpPr>
          <p:nvPr>
            <p:ph type="sldNum" sz="quarter" idx="12"/>
          </p:nvPr>
        </p:nvSpPr>
        <p:spPr/>
        <p:txBody>
          <a:bodyPr/>
          <a:lstStyle/>
          <a:p>
            <a:pPr>
              <a:defRPr/>
            </a:pPr>
            <a:fld id="{791CE22D-0486-4560-A95F-A6D5AC683099}"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16052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Incident Management</a:t>
            </a:r>
            <a:endParaRPr lang="en-US" dirty="0"/>
          </a:p>
        </p:txBody>
      </p:sp>
      <p:sp>
        <p:nvSpPr>
          <p:cNvPr id="6" name="Content Placeholder 5"/>
          <p:cNvSpPr>
            <a:spLocks noGrp="1"/>
          </p:cNvSpPr>
          <p:nvPr>
            <p:ph idx="1"/>
          </p:nvPr>
        </p:nvSpPr>
        <p:spPr>
          <a:xfrm>
            <a:off x="1371600" y="1600201"/>
            <a:ext cx="7315200" cy="5257800"/>
          </a:xfrm>
        </p:spPr>
        <p:txBody>
          <a:bodyPr>
            <a:normAutofit lnSpcReduction="10000"/>
          </a:bodyPr>
          <a:lstStyle/>
          <a:p>
            <a:r>
              <a:rPr lang="en-US" dirty="0" smtClean="0"/>
              <a:t>Reactive</a:t>
            </a:r>
          </a:p>
          <a:p>
            <a:r>
              <a:rPr lang="en-US" dirty="0" smtClean="0"/>
              <a:t>Impact 		MTTR </a:t>
            </a:r>
          </a:p>
          <a:p>
            <a:r>
              <a:rPr lang="en-US" dirty="0" smtClean="0"/>
              <a:t>Choose template color code</a:t>
            </a:r>
          </a:p>
          <a:p>
            <a:r>
              <a:rPr lang="en-US" dirty="0" smtClean="0"/>
              <a:t>Sender - SPOM, Liaison – Who?</a:t>
            </a:r>
          </a:p>
          <a:p>
            <a:r>
              <a:rPr lang="en-US" dirty="0" smtClean="0"/>
              <a:t>Vehicle – How?</a:t>
            </a:r>
          </a:p>
          <a:p>
            <a:r>
              <a:rPr lang="en-US" dirty="0" smtClean="0"/>
              <a:t>Reason – Why?</a:t>
            </a:r>
          </a:p>
          <a:p>
            <a:r>
              <a:rPr lang="en-US" dirty="0" smtClean="0"/>
              <a:t>When is the message sent?</a:t>
            </a:r>
          </a:p>
          <a:p>
            <a:r>
              <a:rPr lang="en-US" dirty="0" smtClean="0"/>
              <a:t>How often?</a:t>
            </a:r>
          </a:p>
          <a:p>
            <a:r>
              <a:rPr lang="en-US" dirty="0" smtClean="0"/>
              <a:t>Who approves?</a:t>
            </a:r>
          </a:p>
          <a:p>
            <a:endParaRPr lang="en-US" dirty="0" smtClean="0"/>
          </a:p>
          <a:p>
            <a:endParaRPr lang="en-US" dirty="0"/>
          </a:p>
        </p:txBody>
      </p:sp>
      <p:sp>
        <p:nvSpPr>
          <p:cNvPr id="7" name="Oval 6"/>
          <p:cNvSpPr/>
          <p:nvPr/>
        </p:nvSpPr>
        <p:spPr>
          <a:xfrm>
            <a:off x="6495802" y="2034640"/>
            <a:ext cx="961902" cy="985651"/>
          </a:xfrm>
          <a:prstGeom prst="ellipse">
            <a:avLst/>
          </a:prstGeom>
          <a:solidFill>
            <a:srgbClr val="FF00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Code Red</a:t>
            </a:r>
            <a:endParaRPr lang="en-US" sz="1600" dirty="0"/>
          </a:p>
        </p:txBody>
      </p:sp>
      <p:sp>
        <p:nvSpPr>
          <p:cNvPr id="8" name="Oval 7"/>
          <p:cNvSpPr/>
          <p:nvPr/>
        </p:nvSpPr>
        <p:spPr>
          <a:xfrm>
            <a:off x="7083631" y="2014849"/>
            <a:ext cx="961902" cy="985651"/>
          </a:xfrm>
          <a:prstGeom prst="ellipse">
            <a:avLst/>
          </a:prstGeom>
          <a:solidFill>
            <a:schemeClr val="accent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Code Blue</a:t>
            </a:r>
            <a:endParaRPr lang="en-US" sz="1600" dirty="0"/>
          </a:p>
        </p:txBody>
      </p:sp>
      <p:sp>
        <p:nvSpPr>
          <p:cNvPr id="9" name="Oval 8"/>
          <p:cNvSpPr/>
          <p:nvPr/>
        </p:nvSpPr>
        <p:spPr>
          <a:xfrm>
            <a:off x="7730835" y="2042556"/>
            <a:ext cx="961902" cy="985651"/>
          </a:xfrm>
          <a:prstGeom prst="ellipse">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Code</a:t>
            </a:r>
            <a:r>
              <a:rPr lang="en-US" sz="1600" dirty="0" smtClean="0">
                <a:solidFill>
                  <a:schemeClr val="tx1"/>
                </a:solidFill>
              </a:rPr>
              <a:t> </a:t>
            </a:r>
            <a:r>
              <a:rPr lang="en-US" sz="1400" dirty="0" smtClean="0">
                <a:solidFill>
                  <a:schemeClr val="tx1"/>
                </a:solidFill>
              </a:rPr>
              <a:t>Yellow</a:t>
            </a:r>
            <a:endParaRPr lang="en-US" sz="1400" dirty="0">
              <a:solidFill>
                <a:schemeClr val="tx1"/>
              </a:solidFill>
            </a:endParaRPr>
          </a:p>
        </p:txBody>
      </p:sp>
      <p:sp>
        <p:nvSpPr>
          <p:cNvPr id="10" name="Oval 9"/>
          <p:cNvSpPr/>
          <p:nvPr/>
        </p:nvSpPr>
        <p:spPr>
          <a:xfrm>
            <a:off x="6816436" y="2541318"/>
            <a:ext cx="961902" cy="985651"/>
          </a:xfrm>
          <a:prstGeom prst="ellipse">
            <a:avLst/>
          </a:prstGeom>
          <a:solidFill>
            <a:srgbClr val="00B05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rPr>
              <a:t>Code Green</a:t>
            </a:r>
            <a:endParaRPr lang="en-US" sz="1500" dirty="0">
              <a:solidFill>
                <a:schemeClr val="bg1"/>
              </a:solidFill>
            </a:endParaRPr>
          </a:p>
        </p:txBody>
      </p:sp>
      <p:sp>
        <p:nvSpPr>
          <p:cNvPr id="11" name="Oval 10"/>
          <p:cNvSpPr/>
          <p:nvPr/>
        </p:nvSpPr>
        <p:spPr>
          <a:xfrm>
            <a:off x="7457704" y="2628879"/>
            <a:ext cx="961902" cy="985651"/>
          </a:xfrm>
          <a:prstGeom prst="ellipse">
            <a:avLst/>
          </a:prstGeom>
          <a:solidFill>
            <a:schemeClr val="bg1">
              <a:lumMod val="6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Code Gray</a:t>
            </a:r>
            <a:endParaRPr lang="en-US" sz="1600" dirty="0">
              <a:solidFill>
                <a:schemeClr val="bg1"/>
              </a:solidFill>
            </a:endParaRPr>
          </a:p>
        </p:txBody>
      </p:sp>
      <p:sp>
        <p:nvSpPr>
          <p:cNvPr id="12" name="Up Arrow 11"/>
          <p:cNvSpPr/>
          <p:nvPr/>
        </p:nvSpPr>
        <p:spPr>
          <a:xfrm>
            <a:off x="3182587" y="2351314"/>
            <a:ext cx="332509" cy="2775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282540" y="2351313"/>
            <a:ext cx="332509" cy="2775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7DD64C45-650E-4D1A-8BD5-4122E5278468}" type="slidenum">
              <a:rPr lang="en-US" smtClean="0"/>
              <a:pPr>
                <a:defRPr/>
              </a:pPr>
              <a:t>19</a:t>
            </a:fld>
            <a:endParaRPr lang="en-US" dirty="0"/>
          </a:p>
        </p:txBody>
      </p:sp>
    </p:spTree>
    <p:extLst>
      <p:ext uri="{BB962C8B-B14F-4D97-AF65-F5344CB8AC3E}">
        <p14:creationId xmlns:p14="http://schemas.microsoft.com/office/powerpoint/2010/main" val="145234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49" y="842468"/>
            <a:ext cx="2061111" cy="27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600200" y="3182588"/>
            <a:ext cx="6781800" cy="1792638"/>
          </a:xfrm>
        </p:spPr>
        <p:txBody>
          <a:bodyPr>
            <a:normAutofit fontScale="90000"/>
          </a:bodyPr>
          <a:lstStyle/>
          <a:p>
            <a:r>
              <a:rPr lang="en-US" dirty="0"/>
              <a:t>Communications Management</a:t>
            </a:r>
            <a:r>
              <a:rPr lang="en-US" dirty="0" smtClean="0"/>
              <a:t>:</a:t>
            </a:r>
            <a:br>
              <a:rPr lang="en-US" dirty="0" smtClean="0"/>
            </a:br>
            <a:r>
              <a:rPr lang="en-US" sz="2000" dirty="0"/>
              <a:t>Promoting the Value of your Service</a:t>
            </a:r>
            <a:endParaRPr lang="en-US" sz="2200" dirty="0"/>
          </a:p>
        </p:txBody>
      </p:sp>
      <p:sp>
        <p:nvSpPr>
          <p:cNvPr id="3" name="Subtitle 2"/>
          <p:cNvSpPr>
            <a:spLocks noGrp="1"/>
          </p:cNvSpPr>
          <p:nvPr>
            <p:ph type="subTitle" idx="1"/>
          </p:nvPr>
        </p:nvSpPr>
        <p:spPr>
          <a:xfrm>
            <a:off x="1752600" y="5181600"/>
            <a:ext cx="5105400" cy="1371600"/>
          </a:xfrm>
        </p:spPr>
        <p:txBody>
          <a:bodyPr>
            <a:normAutofit fontScale="25000" lnSpcReduction="20000"/>
          </a:bodyPr>
          <a:lstStyle/>
          <a:p>
            <a:endParaRPr lang="en-US" sz="4200" dirty="0" smtClean="0">
              <a:solidFill>
                <a:srgbClr val="00B050"/>
              </a:solidFill>
            </a:endParaRPr>
          </a:p>
          <a:p>
            <a:pPr algn="l"/>
            <a:r>
              <a:rPr lang="en-US" sz="9600" dirty="0" smtClean="0">
                <a:solidFill>
                  <a:schemeClr val="tx1"/>
                </a:solidFill>
              </a:rPr>
              <a:t>Eddie Vidal</a:t>
            </a:r>
          </a:p>
          <a:p>
            <a:pPr algn="l"/>
            <a:r>
              <a:rPr lang="en-US" sz="9600" dirty="0" smtClean="0">
                <a:solidFill>
                  <a:schemeClr val="tx1"/>
                </a:solidFill>
              </a:rPr>
              <a:t>Manager, Enterprise Support Services</a:t>
            </a:r>
          </a:p>
          <a:p>
            <a:pPr algn="l"/>
            <a:r>
              <a:rPr lang="en-US" sz="9600" dirty="0" smtClean="0">
                <a:solidFill>
                  <a:schemeClr val="tx1"/>
                </a:solidFill>
              </a:rPr>
              <a:t>October 2, 2012</a:t>
            </a:r>
          </a:p>
          <a:p>
            <a:endParaRPr lang="en-US" dirty="0"/>
          </a:p>
        </p:txBody>
      </p:sp>
    </p:spTree>
    <p:extLst>
      <p:ext uri="{BB962C8B-B14F-4D97-AF65-F5344CB8AC3E}">
        <p14:creationId xmlns:p14="http://schemas.microsoft.com/office/powerpoint/2010/main" val="877258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1600" y="1600200"/>
            <a:ext cx="3429000" cy="4525963"/>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9200" y="1649433"/>
            <a:ext cx="3657600" cy="4476729"/>
          </a:xfrm>
        </p:spPr>
      </p:pic>
      <p:sp>
        <p:nvSpPr>
          <p:cNvPr id="9" name="TextBox 8"/>
          <p:cNvSpPr txBox="1"/>
          <p:nvPr/>
        </p:nvSpPr>
        <p:spPr>
          <a:xfrm>
            <a:off x="1163782" y="6424551"/>
            <a:ext cx="3515096" cy="415498"/>
          </a:xfrm>
          <a:prstGeom prst="rect">
            <a:avLst/>
          </a:prstGeom>
          <a:noFill/>
        </p:spPr>
        <p:txBody>
          <a:bodyPr wrap="square" rtlCol="0">
            <a:spAutoFit/>
          </a:bodyPr>
          <a:lstStyle/>
          <a:p>
            <a:r>
              <a:rPr lang="en-US" sz="1050" dirty="0"/>
              <a:t>Courtesy of </a:t>
            </a:r>
            <a:r>
              <a:rPr lang="en-US" sz="1050" dirty="0" smtClean="0"/>
              <a:t>Cay Robertson, TECO Energy</a:t>
            </a:r>
            <a:endParaRPr lang="en-US" sz="1050" dirty="0"/>
          </a:p>
          <a:p>
            <a:endParaRPr lang="en-US" sz="1050" dirty="0"/>
          </a:p>
        </p:txBody>
      </p:sp>
      <p:sp>
        <p:nvSpPr>
          <p:cNvPr id="3" name="Slide Number Placeholder 2"/>
          <p:cNvSpPr>
            <a:spLocks noGrp="1"/>
          </p:cNvSpPr>
          <p:nvPr>
            <p:ph type="sldNum" sz="quarter" idx="12"/>
          </p:nvPr>
        </p:nvSpPr>
        <p:spPr/>
        <p:txBody>
          <a:bodyPr/>
          <a:lstStyle/>
          <a:p>
            <a:pPr>
              <a:defRPr/>
            </a:pPr>
            <a:fld id="{791CE22D-0486-4560-A95F-A6D5AC683099}" type="slidenum">
              <a:rPr lang="en-US" smtClean="0"/>
              <a:pPr>
                <a:defRPr/>
              </a:pPr>
              <a:t>20</a:t>
            </a:fld>
            <a:endParaRPr lang="en-US" dirty="0"/>
          </a:p>
        </p:txBody>
      </p:sp>
    </p:spTree>
    <p:extLst>
      <p:ext uri="{BB962C8B-B14F-4D97-AF65-F5344CB8AC3E}">
        <p14:creationId xmlns:p14="http://schemas.microsoft.com/office/powerpoint/2010/main" val="16856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Learned system was down due to Twitter</a:t>
            </a:r>
          </a:p>
          <a:p>
            <a:r>
              <a:rPr lang="en-US" dirty="0" smtClean="0"/>
              <a:t>Rollout and Upgrade</a:t>
            </a:r>
          </a:p>
          <a:p>
            <a:pPr lvl="1"/>
            <a:r>
              <a:rPr lang="en-US" dirty="0" smtClean="0"/>
              <a:t>Went great, VP was happy but didn’t know because it wasn’t communicated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757" y="3845750"/>
            <a:ext cx="28575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21</a:t>
            </a:fld>
            <a:endParaRPr lang="en-US" dirty="0"/>
          </a:p>
        </p:txBody>
      </p:sp>
    </p:spTree>
    <p:extLst>
      <p:ext uri="{BB962C8B-B14F-4D97-AF65-F5344CB8AC3E}">
        <p14:creationId xmlns:p14="http://schemas.microsoft.com/office/powerpoint/2010/main" val="3650067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Bad and Ugly</a:t>
            </a:r>
            <a:endParaRPr lang="en-US" dirty="0"/>
          </a:p>
        </p:txBody>
      </p:sp>
      <p:sp>
        <p:nvSpPr>
          <p:cNvPr id="3" name="Content Placeholder 2"/>
          <p:cNvSpPr>
            <a:spLocks noGrp="1"/>
          </p:cNvSpPr>
          <p:nvPr>
            <p:ph idx="1"/>
          </p:nvPr>
        </p:nvSpPr>
        <p:spPr/>
        <p:txBody>
          <a:bodyPr/>
          <a:lstStyle/>
          <a:p>
            <a:r>
              <a:rPr lang="en-US" b="1" i="1" dirty="0" smtClean="0">
                <a:solidFill>
                  <a:srgbClr val="FF0000"/>
                </a:solidFill>
              </a:rPr>
              <a:t>Reactive Communication</a:t>
            </a:r>
          </a:p>
          <a:p>
            <a:r>
              <a:rPr lang="en-US" dirty="0" smtClean="0"/>
              <a:t>Sweep under carpet</a:t>
            </a:r>
          </a:p>
          <a:p>
            <a:r>
              <a:rPr lang="en-US" dirty="0" smtClean="0"/>
              <a:t>System down, no communication</a:t>
            </a:r>
          </a:p>
          <a:p>
            <a:r>
              <a:rPr lang="en-US" dirty="0" smtClean="0"/>
              <a:t>Communicate because customer called in?</a:t>
            </a:r>
          </a:p>
          <a:p>
            <a:r>
              <a:rPr lang="en-US" dirty="0" smtClean="0"/>
              <a:t>Repair relationships?</a:t>
            </a:r>
            <a:endParaRPr lang="en-US" dirty="0"/>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22</a:t>
            </a:fld>
            <a:endParaRPr lang="en-US" dirty="0"/>
          </a:p>
        </p:txBody>
      </p:sp>
    </p:spTree>
    <p:extLst>
      <p:ext uri="{BB962C8B-B14F-4D97-AF65-F5344CB8AC3E}">
        <p14:creationId xmlns:p14="http://schemas.microsoft.com/office/powerpoint/2010/main" val="3803728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p:txBody>
          <a:bodyPr>
            <a:normAutofit/>
          </a:bodyPr>
          <a:lstStyle/>
          <a:p>
            <a:pPr marL="0" indent="0">
              <a:buNone/>
            </a:pPr>
            <a:r>
              <a:rPr lang="en-US" dirty="0"/>
              <a:t>To All Central Server Users,</a:t>
            </a:r>
          </a:p>
          <a:p>
            <a:pPr marL="0" indent="0">
              <a:buNone/>
            </a:pPr>
            <a:r>
              <a:rPr lang="en-US" dirty="0"/>
              <a:t>Due to scheduled server maintenance, Central Server Services will be unavailable from 6:00PM Friday September 16th, 2011 through 8:00AM Saturday September 17th, 2011. If you have any questions, please call the IT Support Center at (305) </a:t>
            </a:r>
            <a:r>
              <a:rPr lang="en-US" dirty="0" smtClean="0"/>
              <a:t>222-1234 </a:t>
            </a:r>
            <a:r>
              <a:rPr lang="en-US" dirty="0"/>
              <a:t>option #3.</a:t>
            </a:r>
          </a:p>
          <a:p>
            <a:endParaRPr lang="en-US" dirty="0"/>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23</a:t>
            </a:fld>
            <a:endParaRPr lang="en-US" dirty="0"/>
          </a:p>
        </p:txBody>
      </p:sp>
    </p:spTree>
    <p:extLst>
      <p:ext uri="{BB962C8B-B14F-4D97-AF65-F5344CB8AC3E}">
        <p14:creationId xmlns:p14="http://schemas.microsoft.com/office/powerpoint/2010/main" val="3836244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Subject:  Advisory</a:t>
            </a:r>
          </a:p>
          <a:p>
            <a:pPr marL="0" indent="0">
              <a:buNone/>
            </a:pPr>
            <a:endParaRPr lang="en-US" dirty="0"/>
          </a:p>
          <a:p>
            <a:pPr marL="0" indent="0">
              <a:buNone/>
            </a:pPr>
            <a:r>
              <a:rPr lang="en-US" dirty="0" smtClean="0"/>
              <a:t>All </a:t>
            </a:r>
            <a:r>
              <a:rPr lang="en-US" dirty="0"/>
              <a:t>efforts to restore service levels to normal have been unsuccessful.  The vendor is requesting that the PBX is rebooted at 1:00 p.m.  to prevent further widespread outages.  It will take 3-5 minutes maximum for service to be restored after reboot.  Please remind all Call Centers Agents  to log back in.  This does </a:t>
            </a:r>
            <a:r>
              <a:rPr lang="en-US" u="sng" dirty="0"/>
              <a:t>not</a:t>
            </a:r>
            <a:r>
              <a:rPr lang="en-US" dirty="0"/>
              <a:t> pertain to Voice Over IP (VoIP) services.  Ancillary services tied to the PBX may take longer to be fully restored. </a:t>
            </a:r>
          </a:p>
          <a:p>
            <a:pPr marL="0" indent="0">
              <a:buNone/>
            </a:pPr>
            <a:endParaRPr lang="en-US" dirty="0"/>
          </a:p>
          <a:p>
            <a:pPr marL="0" indent="0">
              <a:buNone/>
            </a:pPr>
            <a:r>
              <a:rPr lang="en-US" dirty="0"/>
              <a:t>If you have any questions, please contact the IT Support Center at 305 284-6565, or email us at </a:t>
            </a:r>
            <a:r>
              <a:rPr lang="en-US" u="sng" dirty="0" smtClean="0"/>
              <a:t>itsupportcenter@dontcallus.com</a:t>
            </a:r>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24</a:t>
            </a:fld>
            <a:endParaRPr lang="en-US" dirty="0"/>
          </a:p>
        </p:txBody>
      </p:sp>
    </p:spTree>
    <p:extLst>
      <p:ext uri="{BB962C8B-B14F-4D97-AF65-F5344CB8AC3E}">
        <p14:creationId xmlns:p14="http://schemas.microsoft.com/office/powerpoint/2010/main" val="2541152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Templates</a:t>
            </a:r>
            <a:endParaRPr lang="en-US" dirty="0"/>
          </a:p>
        </p:txBody>
      </p:sp>
      <p:sp>
        <p:nvSpPr>
          <p:cNvPr id="3" name="Content Placeholder 2"/>
          <p:cNvSpPr>
            <a:spLocks noGrp="1"/>
          </p:cNvSpPr>
          <p:nvPr>
            <p:ph idx="1"/>
          </p:nvPr>
        </p:nvSpPr>
        <p:spPr/>
        <p:txBody>
          <a:bodyPr/>
          <a:lstStyle/>
          <a:p>
            <a:r>
              <a:rPr lang="en-US" dirty="0" smtClean="0"/>
              <a:t>What should they say?</a:t>
            </a:r>
          </a:p>
          <a:p>
            <a:pPr lvl="1"/>
            <a:r>
              <a:rPr lang="en-US" dirty="0" smtClean="0"/>
              <a:t>Purpose of message</a:t>
            </a:r>
          </a:p>
          <a:p>
            <a:pPr lvl="1"/>
            <a:r>
              <a:rPr lang="en-US" dirty="0" smtClean="0"/>
              <a:t>What system/application is being impacted</a:t>
            </a:r>
          </a:p>
          <a:p>
            <a:pPr lvl="1"/>
            <a:r>
              <a:rPr lang="en-US" dirty="0" smtClean="0"/>
              <a:t>How does it impact the customer</a:t>
            </a:r>
          </a:p>
          <a:p>
            <a:pPr lvl="1"/>
            <a:r>
              <a:rPr lang="en-US" dirty="0" smtClean="0"/>
              <a:t>When will the system be unavailable</a:t>
            </a:r>
          </a:p>
          <a:p>
            <a:pPr lvl="1"/>
            <a:r>
              <a:rPr lang="en-US" dirty="0" smtClean="0"/>
              <a:t>Questions, who to call?</a:t>
            </a:r>
          </a:p>
          <a:p>
            <a:pPr lvl="1"/>
            <a:endParaRPr lang="en-US" dirty="0"/>
          </a:p>
        </p:txBody>
      </p:sp>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25</a:t>
            </a:fld>
            <a:endParaRPr lang="en-US" dirty="0"/>
          </a:p>
        </p:txBody>
      </p:sp>
    </p:spTree>
    <p:extLst>
      <p:ext uri="{BB962C8B-B14F-4D97-AF65-F5344CB8AC3E}">
        <p14:creationId xmlns:p14="http://schemas.microsoft.com/office/powerpoint/2010/main" val="268365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5865" y="1600200"/>
            <a:ext cx="4000050" cy="5038106"/>
          </a:xfrm>
        </p:spPr>
      </p:pic>
      <p:sp>
        <p:nvSpPr>
          <p:cNvPr id="2" name="Slide Number Placeholder 1"/>
          <p:cNvSpPr>
            <a:spLocks noGrp="1"/>
          </p:cNvSpPr>
          <p:nvPr>
            <p:ph type="sldNum" sz="quarter" idx="12"/>
          </p:nvPr>
        </p:nvSpPr>
        <p:spPr/>
        <p:txBody>
          <a:bodyPr/>
          <a:lstStyle/>
          <a:p>
            <a:pPr>
              <a:defRPr/>
            </a:pPr>
            <a:fld id="{7DD64C45-650E-4D1A-8BD5-4122E5278468}" type="slidenum">
              <a:rPr lang="en-US" smtClean="0"/>
              <a:pPr>
                <a:defRPr/>
              </a:pPr>
              <a:t>26</a:t>
            </a:fld>
            <a:endParaRPr lang="en-US" dirty="0"/>
          </a:p>
        </p:txBody>
      </p:sp>
    </p:spTree>
    <p:extLst>
      <p:ext uri="{BB962C8B-B14F-4D97-AF65-F5344CB8AC3E}">
        <p14:creationId xmlns:p14="http://schemas.microsoft.com/office/powerpoint/2010/main" val="371665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rmAutofit lnSpcReduction="10000"/>
          </a:bodyPr>
          <a:lstStyle/>
          <a:p>
            <a:r>
              <a:rPr lang="en-US" dirty="0" smtClean="0"/>
              <a:t>Facebook Fan Pages</a:t>
            </a:r>
          </a:p>
          <a:p>
            <a:pPr lvl="1"/>
            <a:r>
              <a:rPr lang="en-US" dirty="0" smtClean="0"/>
              <a:t>Downtime messages</a:t>
            </a:r>
          </a:p>
          <a:p>
            <a:pPr lvl="1"/>
            <a:r>
              <a:rPr lang="en-US" dirty="0" smtClean="0"/>
              <a:t>Maintenance</a:t>
            </a:r>
          </a:p>
          <a:p>
            <a:r>
              <a:rPr lang="en-US" dirty="0" smtClean="0"/>
              <a:t>Twitter</a:t>
            </a:r>
          </a:p>
          <a:p>
            <a:r>
              <a:rPr lang="en-US" dirty="0" smtClean="0"/>
              <a:t>YouTube</a:t>
            </a:r>
          </a:p>
          <a:p>
            <a:pPr lvl="1"/>
            <a:r>
              <a:rPr lang="en-US" dirty="0" smtClean="0"/>
              <a:t>Virtual tour of Service Desk</a:t>
            </a:r>
          </a:p>
          <a:p>
            <a:pPr lvl="1"/>
            <a:r>
              <a:rPr lang="en-US" dirty="0" smtClean="0"/>
              <a:t>Who is IT</a:t>
            </a:r>
          </a:p>
          <a:p>
            <a:pPr lvl="1"/>
            <a:r>
              <a:rPr lang="en-US" dirty="0" smtClean="0"/>
              <a:t>Spotlight on Employee</a:t>
            </a:r>
          </a:p>
          <a:p>
            <a:pPr lvl="1"/>
            <a:r>
              <a:rPr lang="en-US" dirty="0" smtClean="0"/>
              <a:t>Service Interruptions 30 second clip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564" y="1744921"/>
            <a:ext cx="2516914" cy="8348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444" y="2704604"/>
            <a:ext cx="1558637" cy="15586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994" y="4357038"/>
            <a:ext cx="1744502" cy="1235838"/>
          </a:xfrm>
          <a:prstGeom prst="rect">
            <a:avLst/>
          </a:prstGeom>
        </p:spPr>
      </p:pic>
      <p:sp>
        <p:nvSpPr>
          <p:cNvPr id="7" name="Slide Number Placeholder 6"/>
          <p:cNvSpPr>
            <a:spLocks noGrp="1"/>
          </p:cNvSpPr>
          <p:nvPr>
            <p:ph type="sldNum" sz="quarter" idx="12"/>
          </p:nvPr>
        </p:nvSpPr>
        <p:spPr/>
        <p:txBody>
          <a:bodyPr/>
          <a:lstStyle/>
          <a:p>
            <a:pPr>
              <a:defRPr/>
            </a:pPr>
            <a:fld id="{7DD64C45-650E-4D1A-8BD5-4122E5278468}" type="slidenum">
              <a:rPr lang="en-US" smtClean="0"/>
              <a:pPr>
                <a:defRPr/>
              </a:pPr>
              <a:t>27</a:t>
            </a:fld>
            <a:endParaRPr lang="en-US" dirty="0"/>
          </a:p>
        </p:txBody>
      </p:sp>
    </p:spTree>
    <p:extLst>
      <p:ext uri="{BB962C8B-B14F-4D97-AF65-F5344CB8AC3E}">
        <p14:creationId xmlns:p14="http://schemas.microsoft.com/office/powerpoint/2010/main" val="535126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r>
              <a:rPr lang="en-US" dirty="0" smtClean="0"/>
              <a:t>Allows dialog</a:t>
            </a:r>
          </a:p>
          <a:p>
            <a:r>
              <a:rPr lang="en-US" dirty="0" smtClean="0"/>
              <a:t>Allows the receiver to provide feedback</a:t>
            </a:r>
          </a:p>
          <a:p>
            <a:r>
              <a:rPr lang="en-US" dirty="0" smtClean="0"/>
              <a:t>Poll question after message</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538" y="3410779"/>
            <a:ext cx="5187538" cy="31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28</a:t>
            </a:fld>
            <a:endParaRPr lang="en-US" dirty="0"/>
          </a:p>
        </p:txBody>
      </p:sp>
    </p:spTree>
    <p:extLst>
      <p:ext uri="{BB962C8B-B14F-4D97-AF65-F5344CB8AC3E}">
        <p14:creationId xmlns:p14="http://schemas.microsoft.com/office/powerpoint/2010/main" val="3797384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29</a:t>
            </a:fld>
            <a:endParaRPr lang="en-US"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108" y="2263335"/>
            <a:ext cx="3924848" cy="3343742"/>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37854" y="1855115"/>
            <a:ext cx="6693339" cy="4207686"/>
          </a:xfr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854" y="1565034"/>
            <a:ext cx="6976753" cy="4895211"/>
          </a:xfrm>
          <a:prstGeom prst="rect">
            <a:avLst/>
          </a:prstGeom>
        </p:spPr>
      </p:pic>
    </p:spTree>
    <p:extLst>
      <p:ext uri="{BB962C8B-B14F-4D97-AF65-F5344CB8AC3E}">
        <p14:creationId xmlns:p14="http://schemas.microsoft.com/office/powerpoint/2010/main" val="30428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84633"/>
            <a:ext cx="8229600" cy="1143000"/>
          </a:xfrm>
        </p:spPr>
        <p:txBody>
          <a:bodyPr/>
          <a:lstStyle/>
          <a:p>
            <a:r>
              <a:rPr lang="en-US" dirty="0" smtClean="0"/>
              <a:t>Communications 101</a:t>
            </a: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105738"/>
            <a:ext cx="6941127" cy="453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88719" y="1417637"/>
            <a:ext cx="7512133" cy="47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968" y="1686296"/>
            <a:ext cx="7689274" cy="498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21CC3BC-BA17-4938-ACAA-305646DF83F4}"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28871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Consistency in your communication</a:t>
            </a:r>
          </a:p>
          <a:p>
            <a:r>
              <a:rPr lang="en-US" dirty="0" smtClean="0"/>
              <a:t>Sing the same song</a:t>
            </a:r>
          </a:p>
          <a:p>
            <a:r>
              <a:rPr lang="en-US" dirty="0" smtClean="0"/>
              <a:t>Email signature</a:t>
            </a:r>
          </a:p>
          <a:p>
            <a:r>
              <a:rPr lang="en-US" dirty="0" smtClean="0"/>
              <a:t>Support Center sign off, upsell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038" y="4168056"/>
            <a:ext cx="2564407" cy="21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30</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981" y="4168056"/>
            <a:ext cx="4017436" cy="2237559"/>
          </a:xfrm>
          <a:prstGeom prst="rect">
            <a:avLst/>
          </a:prstGeom>
        </p:spPr>
      </p:pic>
    </p:spTree>
    <p:extLst>
      <p:ext uri="{BB962C8B-B14F-4D97-AF65-F5344CB8AC3E}">
        <p14:creationId xmlns:p14="http://schemas.microsoft.com/office/powerpoint/2010/main" val="2101419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Don’t forget to promote your value to the business</a:t>
            </a:r>
          </a:p>
          <a:p>
            <a:r>
              <a:rPr lang="en-US" dirty="0"/>
              <a:t>All communication should not be due to outages</a:t>
            </a:r>
          </a:p>
          <a:p>
            <a:r>
              <a:rPr lang="en-US" dirty="0" smtClean="0"/>
              <a:t>Think like a Marketing department</a:t>
            </a:r>
          </a:p>
          <a:p>
            <a:r>
              <a:rPr lang="en-US" dirty="0" smtClean="0"/>
              <a:t>Promote success stories, new services, employees</a:t>
            </a:r>
          </a:p>
          <a:p>
            <a:r>
              <a:rPr lang="en-US" dirty="0" smtClean="0"/>
              <a:t>Use surveys to reach out to your customer via Social Media, generate dialog</a:t>
            </a:r>
          </a:p>
          <a:p>
            <a:r>
              <a:rPr lang="en-US" dirty="0" smtClean="0"/>
              <a:t>Use video clips of customers praising you</a:t>
            </a:r>
          </a:p>
          <a:p>
            <a:r>
              <a:rPr lang="en-US" dirty="0" smtClean="0"/>
              <a:t>Consider publishing FAQ videos</a:t>
            </a:r>
          </a:p>
          <a:p>
            <a:r>
              <a:rPr lang="en-US" dirty="0" smtClean="0"/>
              <a:t>Use available tools to post solutions to customers questions</a:t>
            </a:r>
          </a:p>
          <a:p>
            <a:r>
              <a:rPr lang="en-US" dirty="0" smtClean="0"/>
              <a:t>Eliminate the “never told us”</a:t>
            </a:r>
          </a:p>
        </p:txBody>
      </p:sp>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31</a:t>
            </a:fld>
            <a:endParaRPr lang="en-US" dirty="0"/>
          </a:p>
        </p:txBody>
      </p:sp>
    </p:spTree>
    <p:extLst>
      <p:ext uri="{BB962C8B-B14F-4D97-AF65-F5344CB8AC3E}">
        <p14:creationId xmlns:p14="http://schemas.microsoft.com/office/powerpoint/2010/main" val="459378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Did you develop your plan internally, within IT?</a:t>
            </a:r>
          </a:p>
          <a:p>
            <a:r>
              <a:rPr lang="en-US" dirty="0" smtClean="0"/>
              <a:t>Did you reach out to your customer to understand their expectations?</a:t>
            </a:r>
          </a:p>
          <a:p>
            <a:r>
              <a:rPr lang="en-US" dirty="0" smtClean="0"/>
              <a:t>If not, what do you think you should do?</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139" y="4367418"/>
            <a:ext cx="2557895" cy="249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32</a:t>
            </a:fld>
            <a:endParaRPr lang="en-US" dirty="0"/>
          </a:p>
        </p:txBody>
      </p:sp>
    </p:spTree>
    <p:extLst>
      <p:ext uri="{BB962C8B-B14F-4D97-AF65-F5344CB8AC3E}">
        <p14:creationId xmlns:p14="http://schemas.microsoft.com/office/powerpoint/2010/main" val="3017185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Eddie Vidal</a:t>
            </a:r>
          </a:p>
        </p:txBody>
      </p:sp>
      <p:sp>
        <p:nvSpPr>
          <p:cNvPr id="6" name="Content Placeholder 5"/>
          <p:cNvSpPr>
            <a:spLocks noGrp="1"/>
          </p:cNvSpPr>
          <p:nvPr>
            <p:ph sz="half" idx="2"/>
          </p:nvPr>
        </p:nvSpPr>
        <p:spPr>
          <a:xfrm>
            <a:off x="5029200" y="1597231"/>
            <a:ext cx="3657600" cy="4525963"/>
          </a:xfrm>
        </p:spPr>
        <p:txBody>
          <a:bodyPr>
            <a:noAutofit/>
          </a:bodyPr>
          <a:lstStyle/>
          <a:p>
            <a:r>
              <a:rPr lang="en-US" sz="1800" dirty="0" smtClean="0"/>
              <a:t>HDI &amp; Fusion Track </a:t>
            </a:r>
            <a:r>
              <a:rPr lang="en-US" sz="1800" dirty="0"/>
              <a:t>Chair</a:t>
            </a:r>
          </a:p>
          <a:p>
            <a:r>
              <a:rPr lang="en-US" sz="1800" dirty="0"/>
              <a:t>HDI &amp; Fusion Conference Speaker</a:t>
            </a:r>
          </a:p>
          <a:p>
            <a:r>
              <a:rPr lang="en-US" sz="1800" dirty="0" smtClean="0"/>
              <a:t>HDI Member &amp; </a:t>
            </a:r>
            <a:r>
              <a:rPr lang="en-US" sz="1800" dirty="0"/>
              <a:t>Desktop Support Advisory Board</a:t>
            </a:r>
          </a:p>
          <a:p>
            <a:r>
              <a:rPr lang="en-US" sz="1800" dirty="0" smtClean="0"/>
              <a:t>HDI </a:t>
            </a:r>
            <a:r>
              <a:rPr lang="en-US" sz="1800" dirty="0"/>
              <a:t>Southeast Regional Director</a:t>
            </a:r>
          </a:p>
          <a:p>
            <a:r>
              <a:rPr lang="en-US" sz="1800" dirty="0"/>
              <a:t>President of South Florida HDI Local Chapter</a:t>
            </a:r>
          </a:p>
          <a:p>
            <a:r>
              <a:rPr lang="en-US" sz="1800" dirty="0" smtClean="0"/>
              <a:t>Published </a:t>
            </a:r>
            <a:r>
              <a:rPr lang="en-US" sz="1800" dirty="0"/>
              <a:t>in Support World Magazine</a:t>
            </a:r>
          </a:p>
          <a:p>
            <a:r>
              <a:rPr lang="en-US" sz="1800" dirty="0"/>
              <a:t>HDI Support Center Manager Certified</a:t>
            </a:r>
          </a:p>
          <a:p>
            <a:r>
              <a:rPr lang="en-US" sz="1800" dirty="0"/>
              <a:t>ITIL V3 Foundation  &amp; OSA </a:t>
            </a:r>
            <a:r>
              <a:rPr lang="en-US" sz="1800" dirty="0" smtClean="0"/>
              <a:t>Certified</a:t>
            </a:r>
          </a:p>
          <a:p>
            <a:r>
              <a:rPr lang="en-US" sz="1800" dirty="0" smtClean="0"/>
              <a:t>itSMF Monthly Podcast Jockey &amp; Producer</a:t>
            </a:r>
            <a:endParaRPr lang="en-US" sz="1800" dirty="0"/>
          </a:p>
          <a:p>
            <a:endParaRPr lang="en-US" sz="1800" dirty="0"/>
          </a:p>
        </p:txBody>
      </p:sp>
      <p:sp>
        <p:nvSpPr>
          <p:cNvPr id="3" name="TextBox 2"/>
          <p:cNvSpPr txBox="1"/>
          <p:nvPr/>
        </p:nvSpPr>
        <p:spPr>
          <a:xfrm>
            <a:off x="819397" y="5415149"/>
            <a:ext cx="4470070" cy="1292662"/>
          </a:xfrm>
          <a:prstGeom prst="rect">
            <a:avLst/>
          </a:prstGeom>
          <a:noFill/>
        </p:spPr>
        <p:txBody>
          <a:bodyPr wrap="square" rtlCol="0">
            <a:spAutoFit/>
          </a:bodyPr>
          <a:lstStyle/>
          <a:p>
            <a:pPr algn="ctr"/>
            <a:r>
              <a:rPr lang="en-US" dirty="0" smtClean="0">
                <a:solidFill>
                  <a:prstClr val="black"/>
                </a:solidFill>
              </a:rPr>
              <a:t>Manager, Enterprise Support Services</a:t>
            </a:r>
          </a:p>
          <a:p>
            <a:pPr algn="ctr"/>
            <a:r>
              <a:rPr lang="en-US" sz="2000" dirty="0">
                <a:solidFill>
                  <a:prstClr val="black"/>
                </a:solidFill>
              </a:rPr>
              <a:t>e</a:t>
            </a:r>
            <a:r>
              <a:rPr lang="en-US" sz="2000" dirty="0" smtClean="0">
                <a:solidFill>
                  <a:prstClr val="black"/>
                </a:solidFill>
              </a:rPr>
              <a:t>ddie_vidal@yahoo.com</a:t>
            </a:r>
          </a:p>
          <a:p>
            <a:pPr algn="ctr"/>
            <a:r>
              <a:rPr lang="en-US" sz="2000" dirty="0" smtClean="0">
                <a:solidFill>
                  <a:prstClr val="black"/>
                </a:solidFill>
              </a:rPr>
              <a:t>evidal@miami.edu</a:t>
            </a:r>
          </a:p>
          <a:p>
            <a:pPr algn="ctr"/>
            <a:r>
              <a:rPr lang="en-US" sz="2000" dirty="0" smtClean="0">
                <a:solidFill>
                  <a:prstClr val="black"/>
                </a:solidFill>
              </a:rPr>
              <a:t>305-439-9240</a:t>
            </a:r>
            <a:endParaRPr lang="en-US" sz="2000"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398" y="1722911"/>
            <a:ext cx="2470067" cy="3430649"/>
          </a:xfrm>
          <a:prstGeom prst="rect">
            <a:avLst/>
          </a:prstGeom>
        </p:spPr>
      </p:pic>
      <p:sp>
        <p:nvSpPr>
          <p:cNvPr id="4" name="Slide Number Placeholder 3"/>
          <p:cNvSpPr>
            <a:spLocks noGrp="1"/>
          </p:cNvSpPr>
          <p:nvPr>
            <p:ph type="sldNum" sz="quarter" idx="12"/>
          </p:nvPr>
        </p:nvSpPr>
        <p:spPr/>
        <p:txBody>
          <a:bodyPr/>
          <a:lstStyle/>
          <a:p>
            <a:pPr>
              <a:defRPr/>
            </a:pPr>
            <a:fld id="{791CE22D-0486-4560-A95F-A6D5AC683099}" type="slidenum">
              <a:rPr lang="en-US" smtClean="0">
                <a:solidFill>
                  <a:prstClr val="black">
                    <a:tint val="75000"/>
                  </a:prstClr>
                </a:solidFill>
              </a:rPr>
              <a:pPr>
                <a:defRPr/>
              </a:pPr>
              <a:t>33</a:t>
            </a:fld>
            <a:endParaRPr lang="en-US" dirty="0">
              <a:solidFill>
                <a:prstClr val="black">
                  <a:tint val="75000"/>
                </a:prstClr>
              </a:solidFill>
            </a:endParaRPr>
          </a:p>
        </p:txBody>
      </p:sp>
      <p:pic>
        <p:nvPicPr>
          <p:cNvPr id="7" name="Picture 6" descr="C:\Documents and Settings\evidal\Local Settings\Temporary Internet Files\Content.IE5\STG9MN41\MCj04344030000[1].wmf"/>
          <p:cNvPicPr>
            <a:picLocks noChangeAspect="1" noChangeArrowheads="1"/>
          </p:cNvPicPr>
          <p:nvPr/>
        </p:nvPicPr>
        <p:blipFill>
          <a:blip r:embed="rId4" cstate="print"/>
          <a:srcRect/>
          <a:stretch>
            <a:fillRect/>
          </a:stretch>
        </p:blipFill>
        <p:spPr bwMode="auto">
          <a:xfrm>
            <a:off x="7772400" y="0"/>
            <a:ext cx="1158240" cy="1622616"/>
          </a:xfrm>
          <a:prstGeom prst="rect">
            <a:avLst/>
          </a:prstGeom>
          <a:noFill/>
        </p:spPr>
      </p:pic>
    </p:spTree>
    <p:extLst>
      <p:ext uri="{BB962C8B-B14F-4D97-AF65-F5344CB8AC3E}">
        <p14:creationId xmlns:p14="http://schemas.microsoft.com/office/powerpoint/2010/main" val="265673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5573" y="0"/>
            <a:ext cx="4162747" cy="6162109"/>
          </a:xfrm>
          <a:prstGeom prst="rect">
            <a:avLst/>
          </a:prstGeom>
          <a:gradFill flip="none" rotWithShape="1">
            <a:gsLst>
              <a:gs pos="0">
                <a:schemeClr val="bg1"/>
              </a:gs>
              <a:gs pos="97000">
                <a:schemeClr val="bg1">
                  <a:lumMod val="85000"/>
                  <a:shade val="67500"/>
                  <a:satMod val="115000"/>
                </a:schemeClr>
              </a:gs>
              <a:gs pos="97000">
                <a:schemeClr val="bg1">
                  <a:lumMod val="85000"/>
                  <a:shade val="100000"/>
                  <a:satMod val="115000"/>
                </a:schemeClr>
              </a:gs>
            </a:gsLst>
            <a:lin ang="1080000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5" name="Rectangle 4"/>
          <p:cNvSpPr/>
          <p:nvPr/>
        </p:nvSpPr>
        <p:spPr>
          <a:xfrm>
            <a:off x="-95573" y="6068594"/>
            <a:ext cx="9239572" cy="13717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6" name="Rectangle 5"/>
          <p:cNvSpPr/>
          <p:nvPr/>
        </p:nvSpPr>
        <p:spPr>
          <a:xfrm>
            <a:off x="-95574" y="6137179"/>
            <a:ext cx="9239573" cy="751400"/>
          </a:xfrm>
          <a:prstGeom prst="rect">
            <a:avLst/>
          </a:prstGeom>
          <a:gradFill flip="none" rotWithShape="1">
            <a:gsLst>
              <a:gs pos="100000">
                <a:schemeClr val="tx1"/>
              </a:gs>
              <a:gs pos="19000">
                <a:schemeClr val="tx1"/>
              </a:gs>
              <a:gs pos="94000">
                <a:schemeClr val="tx1">
                  <a:lumMod val="75000"/>
                  <a:lumOff val="25000"/>
                </a:schemeClr>
              </a:gs>
              <a:gs pos="100000">
                <a:schemeClr val="accent1">
                  <a:tint val="23500"/>
                  <a:satMod val="160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9" name="AutoShape 2" descr="data:image/jpeg;base64,/9j/4AAQSkZJRgABAQAAAQABAAD/2wCEAAkGBhQGEBUTERQTFRETFRkUGBcYFR4eGBQWFxQdFxUZEhwjGzIeGCUvGhIUIC8sJCcrLCwsFR4xNzQqQSYrLDUBCQoKDgwOGg8PGTUkHiQuMC8rNDQ1LDA1NTUrKi40NSotNDU1NSk1NTIsLCwsMCwxMTM1NTQvLjQ1NSwsMjU0LP/AABEIAGYAZgMBIgACEQEDEQH/xAAbAAEAAgMBAQAAAAAAAAAAAAAABQYDBAcCAf/EADUQAAIBAgMFBAgGAwAAAAAAAAABAgMRBAUhBhIxQYFRYXGhIkJicpGxwdETMlKCkvEUM0P/xAAaAQEAAgMBAAAAAAAAAAAAAAAABAUCAwYB/8QAKBEAAgICAQIFBAMAAAAAAAAAAAECAwQRIRJxBTFB0fAiMqHxE2GB/9oADAMBAAIRAxEAPwDuIAAAAAAAAAAAAAAAAAAAAAAAAIbaWtUwsI1KUmt12lbhZ8LrxXmaGC2wtpWj+6P1X2JEcec4dceSFZnVV2fx2cf36FoBr4THwxyvTkn814rijYNDTT0yXGSktxe0CIzjaGOWNRS3p6Nr9K7+82s2zBZbSc+fCK7ZPh9+hQalR1W3J3bd2+1k3Fx1Z9UvIqvEc10ahD7n+Cy4PaOtipPdpOfJJaJe9L+iywbaV1Z21XYzm1OtKlrGTT7m0T+TbUODUK7vF8J8173ajdkYnG60RsHxFb6bpPntr3LWAncFWdAAAAAAAa+PqKjSm3HfSi249q5+Rz7ETjOTcIuMeSbvbrY6Q1cpu0GV0sDJ7k0m9fw7Xt4Pl1LHBmk3F+bKTxamUoqa1pdvn+EPTqOi7xbTXNPUsOU7VOLUa+q/XzXvdpXAWNlUbFqSKOjIsoluDJvarMP8qqoRd4wXLg5PX5W8yEAMq4KuKijC+13WOb9QADM1Fz2Wx7xVHdfGm7ftf5fquhNHOMJiJUJejNwvxab87FlyapGc1v4iVWfKK3rLvemvXRFRk42m5o6TBz+qMa2uVxva/ZYgAV5dgHyTsjzSqqsrxd0DzfOj2ROdZBHNPST3ai0vya9olgZwnKD6omu2qFsema2jnWPwLy+e45Rclx3eXjoa5YdpcojQk6v4iTm77j4t+yV4v6bOuCZxuTS6bHFrsAAbSOADLhMJLGzUILV+Xa2eNpLbPUnJ6RM7N5LDMIynUTcU7LVrXi+Hiiz4TAU8CrU4qPhxfi+J9wWEWBpxhHhFfF838TOUN10rJPng7HExYUwXC6vVgAEcmgiczy2abqYeW7U9aPqz8U9LksDOE3B7RrtqjZHT+dipLa2rQe7OEd5aPRp9TDiNra1VWioR70rvz08iz4/KaeZL0468pLSS6lexWx84f65KS7Ho/sWFVmPL7o6ZSZFOdDiM3Jfn3IKtXliHvSbk3zbPBv1Mhr0uNOXSz+TMccorS/5VP4ssFZDXDRSypt3zF77M1ASlDZmvW9VRXtSX0uyWwWx8Ya1ZOXdHRdXx+Rrnk1Q9TfVgX2eUdd+Cu4LATzCW7BXfN8l4vkXXKMmjlUdNZv8ANL6LsRuUMPHCx3YRUYrkkZCrvypW8LhHQYfh8Mf6nzL55AAEQsgAAAAAAAAAAAAAAAAAAAAAAAAAAAAAAAAAAAAAAAAAAAA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10" name="AutoShape 4" descr="data:image/jpeg;base64,/9j/4AAQSkZJRgABAQAAAQABAAD/2wCEAAkGBhQGEBUTERQTFRETFRkUGBcYFR4eGBQWFxQdFxUZEhwjGzIeGCUvGhIUIC8sJCcrLCwsFR4xNzQqQSYrLDUBCQoKDgwOGg8PGTUkHiQuMC8rNDQ1LDA1NTUrKi40NSotNDU1NSk1NTIsLCwsMCwxMTM1NTQvLjQ1NSwsMjU0LP/AABEIAGYAZgMBIgACEQEDEQH/xAAbAAEAAgMBAQAAAAAAAAAAAAAABQYDBAcCAf/EADUQAAIBAgMFBAgGAwAAAAAAAAABAgMRBAUhBhIxQYFRYXGhIkJicpGxwdETMlKCkvEUM0P/xAAaAQEAAgMBAAAAAAAAAAAAAAAABAUCAwYB/8QAKBEAAgICAQIFBAMAAAAAAAAAAAECAwQRIRJxBTFB0fAiMqHxE2GB/9oADAMBAAIRAxEAPwDuIAAAAAAAAAAAAAAAAAAAAAAAAIbaWtUwsI1KUmt12lbhZ8LrxXmaGC2wtpWj+6P1X2JEcec4dceSFZnVV2fx2cf36FoBr4THwxyvTkn814rijYNDTT0yXGSktxe0CIzjaGOWNRS3p6Nr9K7+82s2zBZbSc+fCK7ZPh9+hQalR1W3J3bd2+1k3Fx1Z9UvIqvEc10ahD7n+Cy4PaOtipPdpOfJJaJe9L+iywbaV1Z21XYzm1OtKlrGTT7m0T+TbUODUK7vF8J8173ajdkYnG60RsHxFb6bpPntr3LWAncFWdAAAAAAAa+PqKjSm3HfSi249q5+Rz7ETjOTcIuMeSbvbrY6Q1cpu0GV0sDJ7k0m9fw7Xt4Pl1LHBmk3F+bKTxamUoqa1pdvn+EPTqOi7xbTXNPUsOU7VOLUa+q/XzXvdpXAWNlUbFqSKOjIsoluDJvarMP8qqoRd4wXLg5PX5W8yEAMq4KuKijC+13WOb9QADM1Fz2Wx7xVHdfGm7ftf5fquhNHOMJiJUJejNwvxab87FlyapGc1v4iVWfKK3rLvemvXRFRk42m5o6TBz+qMa2uVxva/ZYgAV5dgHyTsjzSqqsrxd0DzfOj2ROdZBHNPST3ai0vya9olgZwnKD6omu2qFsema2jnWPwLy+e45Rclx3eXjoa5YdpcojQk6v4iTm77j4t+yV4v6bOuCZxuTS6bHFrsAAbSOADLhMJLGzUILV+Xa2eNpLbPUnJ6RM7N5LDMIynUTcU7LVrXi+Hiiz4TAU8CrU4qPhxfi+J9wWEWBpxhHhFfF838TOUN10rJPng7HExYUwXC6vVgAEcmgiczy2abqYeW7U9aPqz8U9LksDOE3B7RrtqjZHT+dipLa2rQe7OEd5aPRp9TDiNra1VWioR70rvz08iz4/KaeZL0468pLSS6lexWx84f65KS7Ho/sWFVmPL7o6ZSZFOdDiM3Jfn3IKtXliHvSbk3zbPBv1Mhr0uNOXSz+TMccorS/5VP4ssFZDXDRSypt3zF77M1ASlDZmvW9VRXtSX0uyWwWx8Ya1ZOXdHRdXx+Rrnk1Q9TfVgX2eUdd+Cu4LATzCW7BXfN8l4vkXXKMmjlUdNZv8ANL6LsRuUMPHCx3YRUYrkkZCrvypW8LhHQYfh8Mf6nzL55AAEQsgAAAAAAAAAAAAAAAAAAAAAAAAAAAAAAAAAAAAAAAAAAAA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30" name="Picture 6" descr="http://a0.twimg.com/profile_images/1124040897/at-twitter.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7120" y="6233196"/>
            <a:ext cx="336777" cy="3367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15816" y="6165304"/>
            <a:ext cx="3240360" cy="723275"/>
          </a:xfrm>
          <a:prstGeom prst="rect">
            <a:avLst/>
          </a:prstGeom>
          <a:noFill/>
        </p:spPr>
        <p:txBody>
          <a:bodyPr wrap="square" rtlCol="0">
            <a:spAutoFit/>
          </a:bodyPr>
          <a:lstStyle/>
          <a:p>
            <a:pPr algn="ctr"/>
            <a:r>
              <a:rPr lang="en-CA" sz="2400" dirty="0" smtClean="0">
                <a:solidFill>
                  <a:schemeClr val="bg1"/>
                </a:solidFill>
                <a:latin typeface="Arial" pitchFamily="34" charset="0"/>
                <a:cs typeface="Arial" pitchFamily="34" charset="0"/>
              </a:rPr>
              <a:t>Thought Rock </a:t>
            </a:r>
            <a:r>
              <a:rPr lang="en-CA" sz="2400" b="1" dirty="0" smtClean="0">
                <a:solidFill>
                  <a:schemeClr val="bg1"/>
                </a:solidFill>
                <a:latin typeface="Arial" pitchFamily="34" charset="0"/>
                <a:cs typeface="Arial" pitchFamily="34" charset="0"/>
              </a:rPr>
              <a:t>Live</a:t>
            </a:r>
          </a:p>
          <a:p>
            <a:pPr algn="ctr"/>
            <a:r>
              <a:rPr lang="en-CA" sz="1600" spc="240" dirty="0" smtClean="0">
                <a:solidFill>
                  <a:schemeClr val="bg1"/>
                </a:solidFill>
                <a:latin typeface="Arial Narrow" pitchFamily="34" charset="0"/>
                <a:cs typeface="Arial" pitchFamily="34" charset="0"/>
              </a:rPr>
              <a:t> Knowledge worth sharing</a:t>
            </a:r>
            <a:endParaRPr lang="en-CA" sz="1600" spc="240" dirty="0">
              <a:solidFill>
                <a:schemeClr val="bg1"/>
              </a:solidFill>
              <a:latin typeface="Arial Narrow" pitchFamily="34" charset="0"/>
              <a:cs typeface="Arial" pitchFamily="34" charset="0"/>
            </a:endParaRPr>
          </a:p>
        </p:txBody>
      </p:sp>
      <p:pic>
        <p:nvPicPr>
          <p:cNvPr id="11" name="Picture 10"/>
          <p:cNvPicPr>
            <a:picLocks noChangeAspect="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b="12773"/>
          <a:stretch/>
        </p:blipFill>
        <p:spPr>
          <a:xfrm>
            <a:off x="3335794" y="76316"/>
            <a:ext cx="2316326" cy="1160928"/>
          </a:xfrm>
          <a:prstGeom prst="rect">
            <a:avLst/>
          </a:prstGeom>
        </p:spPr>
      </p:pic>
      <p:sp>
        <p:nvSpPr>
          <p:cNvPr id="7" name="TextBox 6"/>
          <p:cNvSpPr txBox="1"/>
          <p:nvPr/>
        </p:nvSpPr>
        <p:spPr>
          <a:xfrm>
            <a:off x="539552" y="1931348"/>
            <a:ext cx="7920880" cy="1631216"/>
          </a:xfrm>
          <a:prstGeom prst="rect">
            <a:avLst/>
          </a:prstGeom>
          <a:noFill/>
        </p:spPr>
        <p:txBody>
          <a:bodyPr wrap="square" rtlCol="0">
            <a:spAutoFit/>
          </a:bodyPr>
          <a:lstStyle/>
          <a:p>
            <a:pPr fontAlgn="base"/>
            <a:r>
              <a:rPr lang="en-CA" sz="2800" b="1" spc="100" dirty="0" smtClean="0"/>
              <a:t>Thank You For Attending The Webcast!</a:t>
            </a:r>
          </a:p>
          <a:p>
            <a:pPr fontAlgn="base"/>
            <a:endParaRPr lang="en-CA" sz="2400" b="1" dirty="0"/>
          </a:p>
          <a:p>
            <a:pPr fontAlgn="base"/>
            <a:r>
              <a:rPr lang="en-CA" sz="2400" b="1" dirty="0" smtClean="0">
                <a:solidFill>
                  <a:srgbClr val="7A0000"/>
                </a:solidFill>
              </a:rPr>
              <a:t>Please take a moment to answer the quick survey after you exit the webcast.  Your feedback is extremely valuable to us.</a:t>
            </a:r>
            <a:endParaRPr lang="en-CA" dirty="0">
              <a:solidFill>
                <a:srgbClr val="7A0000"/>
              </a:solidFill>
            </a:endParaRPr>
          </a:p>
        </p:txBody>
      </p:sp>
      <p:sp>
        <p:nvSpPr>
          <p:cNvPr id="26" name="TextBox 25"/>
          <p:cNvSpPr txBox="1"/>
          <p:nvPr/>
        </p:nvSpPr>
        <p:spPr>
          <a:xfrm>
            <a:off x="6549752" y="6239634"/>
            <a:ext cx="2414736" cy="861774"/>
          </a:xfrm>
          <a:prstGeom prst="rect">
            <a:avLst/>
          </a:prstGeom>
          <a:noFill/>
        </p:spPr>
        <p:txBody>
          <a:bodyPr wrap="square" rtlCol="0">
            <a:spAutoFit/>
          </a:bodyPr>
          <a:lstStyle/>
          <a:p>
            <a:pPr algn="r"/>
            <a:r>
              <a:rPr lang="en-CA" sz="1600" dirty="0" smtClean="0">
                <a:solidFill>
                  <a:schemeClr val="bg1"/>
                </a:solidFill>
                <a:latin typeface="Arial" pitchFamily="34" charset="0"/>
                <a:cs typeface="Arial" pitchFamily="34" charset="0"/>
              </a:rPr>
              <a:t>#TRLive</a:t>
            </a:r>
          </a:p>
          <a:p>
            <a:pPr algn="r"/>
            <a:r>
              <a:rPr lang="en-CA" sz="1600" dirty="0" smtClean="0">
                <a:solidFill>
                  <a:schemeClr val="bg1"/>
                </a:solidFill>
                <a:latin typeface="Arial" pitchFamily="34" charset="0"/>
                <a:cs typeface="Arial" pitchFamily="34" charset="0"/>
              </a:rPr>
              <a:t>@ThoughtRockers</a:t>
            </a:r>
          </a:p>
          <a:p>
            <a:pPr algn="r"/>
            <a:endParaRPr lang="en-CA" sz="1600" dirty="0">
              <a:solidFill>
                <a:schemeClr val="bg1"/>
              </a:solidFill>
              <a:latin typeface="Arial" pitchFamily="34" charset="0"/>
              <a:cs typeface="Arial" pitchFamily="34" charset="0"/>
            </a:endParaRPr>
          </a:p>
        </p:txBody>
      </p:sp>
      <p:sp>
        <p:nvSpPr>
          <p:cNvPr id="27" name="TextBox 26"/>
          <p:cNvSpPr txBox="1"/>
          <p:nvPr/>
        </p:nvSpPr>
        <p:spPr>
          <a:xfrm>
            <a:off x="2915816" y="6162109"/>
            <a:ext cx="3240360" cy="723275"/>
          </a:xfrm>
          <a:prstGeom prst="rect">
            <a:avLst/>
          </a:prstGeom>
          <a:noFill/>
        </p:spPr>
        <p:txBody>
          <a:bodyPr wrap="square" rtlCol="0">
            <a:spAutoFit/>
          </a:bodyPr>
          <a:lstStyle/>
          <a:p>
            <a:pPr algn="ctr"/>
            <a:r>
              <a:rPr lang="en-CA" sz="2400" dirty="0" smtClean="0">
                <a:solidFill>
                  <a:schemeClr val="bg1"/>
                </a:solidFill>
                <a:latin typeface="Arial" pitchFamily="34" charset="0"/>
                <a:cs typeface="Arial" pitchFamily="34" charset="0"/>
              </a:rPr>
              <a:t>Thought Rock </a:t>
            </a:r>
            <a:r>
              <a:rPr lang="en-CA" sz="2400" b="1" dirty="0" smtClean="0">
                <a:solidFill>
                  <a:schemeClr val="bg1"/>
                </a:solidFill>
                <a:latin typeface="Arial" pitchFamily="34" charset="0"/>
                <a:cs typeface="Arial" pitchFamily="34" charset="0"/>
              </a:rPr>
              <a:t>Live</a:t>
            </a:r>
          </a:p>
          <a:p>
            <a:pPr algn="ctr"/>
            <a:r>
              <a:rPr lang="en-CA" sz="1600" spc="240" dirty="0" smtClean="0">
                <a:solidFill>
                  <a:schemeClr val="bg1"/>
                </a:solidFill>
                <a:latin typeface="Arial Narrow" pitchFamily="34" charset="0"/>
                <a:cs typeface="Arial" pitchFamily="34" charset="0"/>
              </a:rPr>
              <a:t> Knowledge worth sharing</a:t>
            </a:r>
            <a:endParaRPr lang="en-CA" sz="1600" spc="240" dirty="0">
              <a:solidFill>
                <a:schemeClr val="bg1"/>
              </a:solidFill>
              <a:latin typeface="Arial Narrow" pitchFamily="34" charset="0"/>
              <a:cs typeface="Arial" pitchFamily="34" charset="0"/>
            </a:endParaRPr>
          </a:p>
        </p:txBody>
      </p:sp>
      <p:sp>
        <p:nvSpPr>
          <p:cNvPr id="28" name="TextBox 27"/>
          <p:cNvSpPr txBox="1"/>
          <p:nvPr/>
        </p:nvSpPr>
        <p:spPr>
          <a:xfrm>
            <a:off x="91146" y="6474822"/>
            <a:ext cx="2414736" cy="338554"/>
          </a:xfrm>
          <a:prstGeom prst="rect">
            <a:avLst/>
          </a:prstGeom>
          <a:noFill/>
        </p:spPr>
        <p:txBody>
          <a:bodyPr wrap="square" rtlCol="0">
            <a:spAutoFit/>
          </a:bodyPr>
          <a:lstStyle/>
          <a:p>
            <a:r>
              <a:rPr lang="en-CA" sz="1600" dirty="0" smtClean="0">
                <a:solidFill>
                  <a:schemeClr val="bg1"/>
                </a:solidFill>
                <a:latin typeface="Arial" pitchFamily="34" charset="0"/>
                <a:cs typeface="Arial" pitchFamily="34" charset="0"/>
              </a:rPr>
              <a:t>Thoughtrock.com</a:t>
            </a:r>
            <a:endParaRPr lang="en-CA" sz="1600" dirty="0">
              <a:solidFill>
                <a:schemeClr val="bg1"/>
              </a:solidFill>
              <a:latin typeface="Arial" pitchFamily="34" charset="0"/>
              <a:cs typeface="Arial" pitchFamily="34" charset="0"/>
            </a:endParaRPr>
          </a:p>
        </p:txBody>
      </p:sp>
      <p:sp>
        <p:nvSpPr>
          <p:cNvPr id="29" name="Rectangle 28"/>
          <p:cNvSpPr/>
          <p:nvPr/>
        </p:nvSpPr>
        <p:spPr>
          <a:xfrm>
            <a:off x="1" y="1331596"/>
            <a:ext cx="9169699" cy="153188"/>
          </a:xfrm>
          <a:prstGeom prst="rect">
            <a:avLst/>
          </a:prstGeom>
          <a:gradFill flip="none" rotWithShape="1">
            <a:gsLst>
              <a:gs pos="100000">
                <a:schemeClr val="tx1"/>
              </a:gs>
              <a:gs pos="19000">
                <a:schemeClr val="tx1"/>
              </a:gs>
              <a:gs pos="94000">
                <a:schemeClr val="tx1">
                  <a:lumMod val="75000"/>
                  <a:lumOff val="25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2" name="Rectangle 1"/>
          <p:cNvSpPr/>
          <p:nvPr/>
        </p:nvSpPr>
        <p:spPr>
          <a:xfrm>
            <a:off x="612775" y="4060458"/>
            <a:ext cx="5543401" cy="145677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5"/>
          <p:cNvSpPr txBox="1">
            <a:spLocks noChangeArrowheads="1"/>
          </p:cNvSpPr>
          <p:nvPr/>
        </p:nvSpPr>
        <p:spPr bwMode="auto">
          <a:xfrm>
            <a:off x="570248" y="4127125"/>
            <a:ext cx="55859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fr-FR" sz="2000" b="1" dirty="0" smtClean="0">
                <a:solidFill>
                  <a:schemeClr val="bg1"/>
                </a:solidFill>
                <a:cs typeface="Arial" charset="0"/>
              </a:rPr>
              <a:t>We’d Love To Hear From You!</a:t>
            </a:r>
          </a:p>
          <a:p>
            <a:pPr defTabSz="914400" eaLnBrk="1" hangingPunct="1"/>
            <a:endParaRPr lang="fr-FR" sz="2000" b="1" dirty="0" smtClean="0">
              <a:solidFill>
                <a:schemeClr val="bg1"/>
              </a:solidFill>
              <a:cs typeface="Arial" charset="0"/>
            </a:endParaRPr>
          </a:p>
          <a:p>
            <a:pPr defTabSz="914400" eaLnBrk="1" hangingPunct="1"/>
            <a:r>
              <a:rPr lang="fr-FR" sz="2000" b="1" dirty="0">
                <a:solidFill>
                  <a:schemeClr val="bg1"/>
                </a:solidFill>
                <a:cs typeface="Arial" charset="0"/>
              </a:rPr>
              <a:t> </a:t>
            </a:r>
            <a:r>
              <a:rPr lang="fr-FR" sz="2000" b="1" dirty="0" smtClean="0">
                <a:solidFill>
                  <a:schemeClr val="bg1"/>
                </a:solidFill>
                <a:cs typeface="Arial" charset="0"/>
              </a:rPr>
              <a:t>  Phone</a:t>
            </a:r>
            <a:r>
              <a:rPr lang="fr-FR" sz="2000" b="1" dirty="0">
                <a:solidFill>
                  <a:schemeClr val="bg1"/>
                </a:solidFill>
                <a:cs typeface="Arial" charset="0"/>
              </a:rPr>
              <a:t>:   </a:t>
            </a:r>
            <a:r>
              <a:rPr lang="fr-FR" sz="2000" dirty="0">
                <a:solidFill>
                  <a:schemeClr val="bg1"/>
                </a:solidFill>
                <a:cs typeface="Arial" charset="0"/>
              </a:rPr>
              <a:t>1.877.581.3942</a:t>
            </a:r>
          </a:p>
          <a:p>
            <a:pPr defTabSz="914400" eaLnBrk="1" hangingPunct="1"/>
            <a:r>
              <a:rPr lang="fr-FR" sz="2000" b="1" dirty="0" smtClean="0">
                <a:solidFill>
                  <a:schemeClr val="bg1"/>
                </a:solidFill>
                <a:cs typeface="Arial" charset="0"/>
              </a:rPr>
              <a:t>   Email</a:t>
            </a:r>
            <a:r>
              <a:rPr lang="fr-FR" sz="2000" b="1" dirty="0">
                <a:solidFill>
                  <a:schemeClr val="bg1"/>
                </a:solidFill>
                <a:cs typeface="Arial" charset="0"/>
              </a:rPr>
              <a:t>:     </a:t>
            </a:r>
            <a:r>
              <a:rPr lang="fr-FR" sz="2000" dirty="0" smtClean="0">
                <a:solidFill>
                  <a:schemeClr val="bg1"/>
                </a:solidFill>
                <a:cs typeface="Arial" charset="0"/>
              </a:rPr>
              <a:t>Info@ThoughtRock.com</a:t>
            </a:r>
            <a:endParaRPr lang="fr-FR" sz="2000" dirty="0">
              <a:solidFill>
                <a:schemeClr val="bg1"/>
              </a:solidFill>
              <a:cs typeface="Arial" charset="0"/>
            </a:endParaRPr>
          </a:p>
        </p:txBody>
      </p:sp>
      <p:sp>
        <p:nvSpPr>
          <p:cNvPr id="21" name="TextBox 20"/>
          <p:cNvSpPr txBox="1"/>
          <p:nvPr/>
        </p:nvSpPr>
        <p:spPr>
          <a:xfrm>
            <a:off x="6588224" y="3801814"/>
            <a:ext cx="2059673" cy="800219"/>
          </a:xfrm>
          <a:prstGeom prst="rect">
            <a:avLst/>
          </a:prstGeom>
          <a:noFill/>
        </p:spPr>
        <p:txBody>
          <a:bodyPr wrap="square" rtlCol="0">
            <a:spAutoFit/>
          </a:bodyPr>
          <a:lstStyle/>
          <a:p>
            <a:pPr fontAlgn="base"/>
            <a:r>
              <a:rPr lang="en-CA" b="1" dirty="0" smtClean="0">
                <a:solidFill>
                  <a:schemeClr val="bg1"/>
                </a:solidFill>
              </a:rPr>
              <a:t>Peter McGarahan</a:t>
            </a:r>
          </a:p>
          <a:p>
            <a:pPr fontAlgn="base"/>
            <a:r>
              <a:rPr lang="en-CA" sz="1400" dirty="0">
                <a:solidFill>
                  <a:schemeClr val="bg1"/>
                </a:solidFill>
              </a:rPr>
              <a:t>President </a:t>
            </a:r>
            <a:r>
              <a:rPr lang="en-CA" sz="1400" dirty="0" smtClean="0">
                <a:solidFill>
                  <a:schemeClr val="bg1"/>
                </a:solidFill>
              </a:rPr>
              <a:t> </a:t>
            </a:r>
          </a:p>
          <a:p>
            <a:pPr fontAlgn="base"/>
            <a:r>
              <a:rPr lang="en-CA" sz="1400" dirty="0" smtClean="0">
                <a:solidFill>
                  <a:schemeClr val="bg1"/>
                </a:solidFill>
              </a:rPr>
              <a:t>McGarahan </a:t>
            </a:r>
            <a:r>
              <a:rPr lang="en-CA" sz="1400" dirty="0">
                <a:solidFill>
                  <a:schemeClr val="bg1"/>
                </a:solidFill>
              </a:rPr>
              <a:t>&amp; Associates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364" y="3923503"/>
            <a:ext cx="2322928" cy="1742196"/>
          </a:xfrm>
          <a:prstGeom prst="rect">
            <a:avLst/>
          </a:prstGeom>
        </p:spPr>
      </p:pic>
    </p:spTree>
    <p:extLst>
      <p:ext uri="{BB962C8B-B14F-4D97-AF65-F5344CB8AC3E}">
        <p14:creationId xmlns:p14="http://schemas.microsoft.com/office/powerpoint/2010/main" val="142440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101</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199" y="1415664"/>
            <a:ext cx="7056571" cy="456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29343" y="1639957"/>
            <a:ext cx="7167748" cy="458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41" y="1898071"/>
            <a:ext cx="7249885" cy="46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A21CC3BC-BA17-4938-ACAA-305646DF83F4}"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2070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101</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615537"/>
            <a:ext cx="5432962" cy="517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805" y="1615537"/>
            <a:ext cx="5345876" cy="516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084" y="1580539"/>
            <a:ext cx="5607132" cy="522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08C3AD0E-62A6-4F77-AEBE-53AF2043B815}"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369171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b="1" dirty="0" smtClean="0"/>
              <a:t>Communication</a:t>
            </a:r>
            <a:r>
              <a:rPr lang="en-US" dirty="0" smtClean="0"/>
              <a:t> is the activity of conveying meaningful information</a:t>
            </a:r>
          </a:p>
          <a:p>
            <a:r>
              <a:rPr lang="en-US" dirty="0" smtClean="0"/>
              <a:t>The communication process is complete once the </a:t>
            </a:r>
            <a:r>
              <a:rPr lang="en-US" b="1" dirty="0" smtClean="0">
                <a:solidFill>
                  <a:srgbClr val="FF0000"/>
                </a:solidFill>
              </a:rPr>
              <a:t>receiver</a:t>
            </a:r>
            <a:r>
              <a:rPr lang="en-US" dirty="0" smtClean="0"/>
              <a:t> has understood the sender.</a:t>
            </a:r>
            <a:endParaRPr lang="en-US" dirty="0"/>
          </a:p>
        </p:txBody>
      </p:sp>
      <p:pic>
        <p:nvPicPr>
          <p:cNvPr id="5121" name="Picture 1" descr="C:\Users\evidal\AppData\Local\Microsoft\Windows\Temporary Internet Files\Content.IE5\1N9WI0BD\MC9102163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353" y="3835729"/>
            <a:ext cx="3680056" cy="32059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Importance of communication</a:t>
            </a:r>
          </a:p>
          <a:p>
            <a:r>
              <a:rPr lang="en-US" dirty="0" smtClean="0"/>
              <a:t>Change perception</a:t>
            </a:r>
          </a:p>
          <a:p>
            <a:r>
              <a:rPr lang="en-US" dirty="0" smtClean="0"/>
              <a:t>Promote your value</a:t>
            </a:r>
          </a:p>
          <a:p>
            <a:r>
              <a:rPr lang="en-US" dirty="0" smtClean="0"/>
              <a:t>Align with department/company goals</a:t>
            </a:r>
          </a:p>
          <a:p>
            <a:r>
              <a:rPr lang="en-US" dirty="0" smtClean="0"/>
              <a:t>Create a plan/policy</a:t>
            </a:r>
          </a:p>
          <a:p>
            <a:r>
              <a:rPr lang="en-US" dirty="0" smtClean="0"/>
              <a:t>Leverage Social Media</a:t>
            </a:r>
          </a:p>
          <a:p>
            <a:r>
              <a:rPr lang="en-US" dirty="0" smtClean="0"/>
              <a:t>Tools to get you started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169" y="4200525"/>
            <a:ext cx="24193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7</a:t>
            </a:fld>
            <a:endParaRPr lang="en-US" dirty="0"/>
          </a:p>
        </p:txBody>
      </p:sp>
    </p:spTree>
    <p:extLst>
      <p:ext uri="{BB962C8B-B14F-4D97-AF65-F5344CB8AC3E}">
        <p14:creationId xmlns:p14="http://schemas.microsoft.com/office/powerpoint/2010/main" val="2318213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noAutofit/>
          </a:bodyPr>
          <a:lstStyle/>
          <a:p>
            <a:r>
              <a:rPr lang="en-US" dirty="0" smtClean="0"/>
              <a:t>Who has a plan in place?</a:t>
            </a:r>
          </a:p>
          <a:p>
            <a:r>
              <a:rPr lang="en-US" dirty="0" smtClean="0"/>
              <a:t>If no plan, is it consistent?</a:t>
            </a:r>
          </a:p>
          <a:p>
            <a:r>
              <a:rPr lang="en-US" dirty="0" smtClean="0"/>
              <a:t>Are you aligned with your IT organization? Business?</a:t>
            </a:r>
          </a:p>
          <a:p>
            <a:r>
              <a:rPr lang="en-US" dirty="0" smtClean="0"/>
              <a:t>Why have a plan?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059" y="3460152"/>
            <a:ext cx="3000499" cy="225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7DD64C45-650E-4D1A-8BD5-4122E5278468}" type="slidenum">
              <a:rPr lang="en-US" smtClean="0"/>
              <a:pPr>
                <a:defRPr/>
              </a:pPr>
              <a:t>8</a:t>
            </a:fld>
            <a:endParaRPr lang="en-US" dirty="0"/>
          </a:p>
        </p:txBody>
      </p:sp>
    </p:spTree>
    <p:extLst>
      <p:ext uri="{BB962C8B-B14F-4D97-AF65-F5344CB8AC3E}">
        <p14:creationId xmlns:p14="http://schemas.microsoft.com/office/powerpoint/2010/main" val="130395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Content Placeholder 2"/>
          <p:cNvSpPr>
            <a:spLocks noGrp="1"/>
          </p:cNvSpPr>
          <p:nvPr>
            <p:ph idx="1"/>
          </p:nvPr>
        </p:nvSpPr>
        <p:spPr/>
        <p:txBody>
          <a:bodyPr>
            <a:normAutofit/>
          </a:bodyPr>
          <a:lstStyle/>
          <a:p>
            <a:r>
              <a:rPr lang="en-US" dirty="0"/>
              <a:t>Why have a plan?</a:t>
            </a:r>
          </a:p>
          <a:p>
            <a:pPr lvl="1"/>
            <a:r>
              <a:rPr lang="en-US" dirty="0"/>
              <a:t>Break down silos</a:t>
            </a:r>
          </a:p>
          <a:p>
            <a:pPr lvl="1"/>
            <a:r>
              <a:rPr lang="en-US" dirty="0"/>
              <a:t>Create a shared vision</a:t>
            </a:r>
          </a:p>
          <a:p>
            <a:pPr lvl="1"/>
            <a:r>
              <a:rPr lang="en-US" dirty="0"/>
              <a:t>Send one consistent message</a:t>
            </a:r>
          </a:p>
          <a:p>
            <a:pPr lvl="1"/>
            <a:r>
              <a:rPr lang="en-US" dirty="0"/>
              <a:t>Proactive – Effective </a:t>
            </a:r>
            <a:r>
              <a:rPr lang="en-US" dirty="0" smtClean="0"/>
              <a:t>– Timely</a:t>
            </a:r>
          </a:p>
          <a:p>
            <a:r>
              <a:rPr lang="en-US" dirty="0" smtClean="0"/>
              <a:t>Promote your value</a:t>
            </a:r>
          </a:p>
          <a:p>
            <a:pPr lvl="1"/>
            <a:r>
              <a:rPr lang="en-US" dirty="0"/>
              <a:t>Clearly </a:t>
            </a:r>
            <a:r>
              <a:rPr lang="en-US" dirty="0" smtClean="0"/>
              <a:t>Articulated - IT </a:t>
            </a:r>
            <a:r>
              <a:rPr lang="en-US" dirty="0"/>
              <a:t>services must be aligned to the needs of the business</a:t>
            </a:r>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808" y="2134590"/>
            <a:ext cx="2260220" cy="15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7DD64C45-650E-4D1A-8BD5-4122E5278468}" type="slidenum">
              <a:rPr lang="en-US" smtClean="0"/>
              <a:pPr>
                <a:defRPr/>
              </a:pPr>
              <a:t>9</a:t>
            </a:fld>
            <a:endParaRPr lang="en-US" dirty="0"/>
          </a:p>
        </p:txBody>
      </p:sp>
    </p:spTree>
    <p:extLst>
      <p:ext uri="{BB962C8B-B14F-4D97-AF65-F5344CB8AC3E}">
        <p14:creationId xmlns:p14="http://schemas.microsoft.com/office/powerpoint/2010/main" val="23364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34.2|8.6|1.2|0.7"/>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M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20937</TotalTime>
  <Words>1332</Words>
  <Application>Microsoft Office PowerPoint</Application>
  <PresentationFormat>On-screen Show (4:3)</PresentationFormat>
  <Paragraphs>363</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Theme1</vt:lpstr>
      <vt:lpstr>1_Office Theme</vt:lpstr>
      <vt:lpstr>1_UM PPT Theme</vt:lpstr>
      <vt:lpstr>PowerPoint Presentation</vt:lpstr>
      <vt:lpstr>Communications Management: Promoting the Value of your Service</vt:lpstr>
      <vt:lpstr>Communications 101</vt:lpstr>
      <vt:lpstr>Communications 101</vt:lpstr>
      <vt:lpstr>Communications 101</vt:lpstr>
      <vt:lpstr>Communication</vt:lpstr>
      <vt:lpstr>Objectives</vt:lpstr>
      <vt:lpstr>Importance</vt:lpstr>
      <vt:lpstr>Importance</vt:lpstr>
      <vt:lpstr>Importance</vt:lpstr>
      <vt:lpstr>Perception - Do You Have a Plan?</vt:lpstr>
      <vt:lpstr>Modes and Methods</vt:lpstr>
      <vt:lpstr>Who sends the message?</vt:lpstr>
      <vt:lpstr>Implementing Plan</vt:lpstr>
      <vt:lpstr>Implementing Plan</vt:lpstr>
      <vt:lpstr>When to Send the Message</vt:lpstr>
      <vt:lpstr>Types of Announcements</vt:lpstr>
      <vt:lpstr>Communication Prioritization</vt:lpstr>
      <vt:lpstr>Incident Management</vt:lpstr>
      <vt:lpstr>Examples</vt:lpstr>
      <vt:lpstr>Examples</vt:lpstr>
      <vt:lpstr>Good, Bad and Ugly</vt:lpstr>
      <vt:lpstr>Message</vt:lpstr>
      <vt:lpstr>Message </vt:lpstr>
      <vt:lpstr>Templates</vt:lpstr>
      <vt:lpstr>Form</vt:lpstr>
      <vt:lpstr>Social Media</vt:lpstr>
      <vt:lpstr>Social Media</vt:lpstr>
      <vt:lpstr>Social Media</vt:lpstr>
      <vt:lpstr>Consistency</vt:lpstr>
      <vt:lpstr>Summary</vt:lpstr>
      <vt:lpstr>Summary</vt:lpstr>
      <vt:lpstr>Eddie Vidal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radmin</dc:creator>
  <cp:lastModifiedBy>jamie.kalynuik</cp:lastModifiedBy>
  <cp:revision>147</cp:revision>
  <cp:lastPrinted>2012-07-20T21:03:54Z</cp:lastPrinted>
  <dcterms:created xsi:type="dcterms:W3CDTF">2011-05-05T21:22:52Z</dcterms:created>
  <dcterms:modified xsi:type="dcterms:W3CDTF">2012-10-01T20:16:18Z</dcterms:modified>
</cp:coreProperties>
</file>